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56"/>
  </p:notesMasterIdLst>
  <p:sldIdLst>
    <p:sldId id="773" r:id="rId5"/>
    <p:sldId id="782" r:id="rId6"/>
    <p:sldId id="783" r:id="rId7"/>
    <p:sldId id="784" r:id="rId8"/>
    <p:sldId id="787" r:id="rId9"/>
    <p:sldId id="833" r:id="rId10"/>
    <p:sldId id="834" r:id="rId11"/>
    <p:sldId id="788" r:id="rId12"/>
    <p:sldId id="789" r:id="rId13"/>
    <p:sldId id="790" r:id="rId14"/>
    <p:sldId id="792" r:id="rId15"/>
    <p:sldId id="791" r:id="rId16"/>
    <p:sldId id="794" r:id="rId17"/>
    <p:sldId id="796" r:id="rId18"/>
    <p:sldId id="797" r:id="rId19"/>
    <p:sldId id="798" r:id="rId20"/>
    <p:sldId id="799" r:id="rId21"/>
    <p:sldId id="800" r:id="rId22"/>
    <p:sldId id="801" r:id="rId23"/>
    <p:sldId id="802" r:id="rId24"/>
    <p:sldId id="803" r:id="rId25"/>
    <p:sldId id="804" r:id="rId26"/>
    <p:sldId id="805" r:id="rId27"/>
    <p:sldId id="780" r:id="rId28"/>
    <p:sldId id="832" r:id="rId29"/>
    <p:sldId id="806" r:id="rId30"/>
    <p:sldId id="807" r:id="rId31"/>
    <p:sldId id="808" r:id="rId32"/>
    <p:sldId id="809" r:id="rId33"/>
    <p:sldId id="810" r:id="rId34"/>
    <p:sldId id="811" r:id="rId35"/>
    <p:sldId id="812" r:id="rId36"/>
    <p:sldId id="813" r:id="rId37"/>
    <p:sldId id="814" r:id="rId38"/>
    <p:sldId id="816" r:id="rId39"/>
    <p:sldId id="817" r:id="rId40"/>
    <p:sldId id="818" r:id="rId41"/>
    <p:sldId id="819" r:id="rId42"/>
    <p:sldId id="820" r:id="rId43"/>
    <p:sldId id="821" r:id="rId44"/>
    <p:sldId id="822" r:id="rId45"/>
    <p:sldId id="823" r:id="rId46"/>
    <p:sldId id="776" r:id="rId47"/>
    <p:sldId id="824" r:id="rId48"/>
    <p:sldId id="825" r:id="rId49"/>
    <p:sldId id="826" r:id="rId50"/>
    <p:sldId id="827" r:id="rId51"/>
    <p:sldId id="828" r:id="rId52"/>
    <p:sldId id="829" r:id="rId53"/>
    <p:sldId id="830" r:id="rId54"/>
    <p:sldId id="777"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CDA"/>
    <a:srgbClr val="DA2E41"/>
    <a:srgbClr val="FADF47"/>
    <a:srgbClr val="C73A43"/>
    <a:srgbClr val="13BD8A"/>
    <a:srgbClr val="EE7C3E"/>
    <a:srgbClr val="0CC1D9"/>
    <a:srgbClr val="ECEEF1"/>
    <a:srgbClr val="8A93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96" autoAdjust="0"/>
    <p:restoredTop sz="94660"/>
  </p:normalViewPr>
  <p:slideViewPr>
    <p:cSldViewPr snapToGrid="0">
      <p:cViewPr varScale="1">
        <p:scale>
          <a:sx n="76" d="100"/>
          <a:sy n="76" d="100"/>
        </p:scale>
        <p:origin x="11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D29D1C-8C3E-4310-9EF0-019410E55AD5}" type="datetimeFigureOut">
              <a:rPr lang="en-GB" smtClean="0"/>
              <a:t>02/06/2026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6EE0C4-5D00-42C4-BE61-F78AE99EEBB0}" type="slidenum">
              <a:rPr lang="en-GB" smtClean="0"/>
              <a:t>‹#›</a:t>
            </a:fld>
            <a:endParaRPr lang="en-GB"/>
          </a:p>
        </p:txBody>
      </p:sp>
    </p:spTree>
    <p:extLst>
      <p:ext uri="{BB962C8B-B14F-4D97-AF65-F5344CB8AC3E}">
        <p14:creationId xmlns:p14="http://schemas.microsoft.com/office/powerpoint/2010/main" val="3878308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r>
              <a:rPr lang="en-US" dirty="0" err="1">
                <a:ea typeface="Calibri"/>
                <a:cs typeface="Calibri"/>
              </a:rPr>
              <a:t>LMc</a:t>
            </a:r>
          </a:p>
        </p:txBody>
      </p:sp>
      <p:sp>
        <p:nvSpPr>
          <p:cNvPr id="4" name="Slide Number Placeholder 3"/>
          <p:cNvSpPr>
            <a:spLocks noGrp="1"/>
          </p:cNvSpPr>
          <p:nvPr>
            <p:ph type="sldNum" sz="quarter" idx="5"/>
          </p:nvPr>
        </p:nvSpPr>
        <p:spPr/>
        <p:txBody>
          <a:bodyPr/>
          <a:lstStyle/>
          <a:p>
            <a:fld id="{F56EE0C4-5D00-42C4-BE61-F78AE99EEBB0}" type="slidenum">
              <a:rPr lang="en-GB" smtClean="0"/>
              <a:t>1</a:t>
            </a:fld>
            <a:endParaRPr lang="en-GB"/>
          </a:p>
        </p:txBody>
      </p:sp>
    </p:spTree>
    <p:extLst>
      <p:ext uri="{BB962C8B-B14F-4D97-AF65-F5344CB8AC3E}">
        <p14:creationId xmlns:p14="http://schemas.microsoft.com/office/powerpoint/2010/main" val="4105413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12</a:t>
            </a:fld>
            <a:endParaRPr lang="en-GB"/>
          </a:p>
        </p:txBody>
      </p:sp>
    </p:spTree>
    <p:extLst>
      <p:ext uri="{BB962C8B-B14F-4D97-AF65-F5344CB8AC3E}">
        <p14:creationId xmlns:p14="http://schemas.microsoft.com/office/powerpoint/2010/main" val="491737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13</a:t>
            </a:fld>
            <a:endParaRPr lang="en-GB"/>
          </a:p>
        </p:txBody>
      </p:sp>
    </p:spTree>
    <p:extLst>
      <p:ext uri="{BB962C8B-B14F-4D97-AF65-F5344CB8AC3E}">
        <p14:creationId xmlns:p14="http://schemas.microsoft.com/office/powerpoint/2010/main" val="3674946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14</a:t>
            </a:fld>
            <a:endParaRPr lang="en-GB"/>
          </a:p>
        </p:txBody>
      </p:sp>
    </p:spTree>
    <p:extLst>
      <p:ext uri="{BB962C8B-B14F-4D97-AF65-F5344CB8AC3E}">
        <p14:creationId xmlns:p14="http://schemas.microsoft.com/office/powerpoint/2010/main" val="321790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15</a:t>
            </a:fld>
            <a:endParaRPr lang="en-GB"/>
          </a:p>
        </p:txBody>
      </p:sp>
    </p:spTree>
    <p:extLst>
      <p:ext uri="{BB962C8B-B14F-4D97-AF65-F5344CB8AC3E}">
        <p14:creationId xmlns:p14="http://schemas.microsoft.com/office/powerpoint/2010/main" val="19682268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16</a:t>
            </a:fld>
            <a:endParaRPr lang="en-GB"/>
          </a:p>
        </p:txBody>
      </p:sp>
    </p:spTree>
    <p:extLst>
      <p:ext uri="{BB962C8B-B14F-4D97-AF65-F5344CB8AC3E}">
        <p14:creationId xmlns:p14="http://schemas.microsoft.com/office/powerpoint/2010/main" val="2906190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17</a:t>
            </a:fld>
            <a:endParaRPr lang="en-GB"/>
          </a:p>
        </p:txBody>
      </p:sp>
    </p:spTree>
    <p:extLst>
      <p:ext uri="{BB962C8B-B14F-4D97-AF65-F5344CB8AC3E}">
        <p14:creationId xmlns:p14="http://schemas.microsoft.com/office/powerpoint/2010/main" val="3025723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18</a:t>
            </a:fld>
            <a:endParaRPr lang="en-GB"/>
          </a:p>
        </p:txBody>
      </p:sp>
    </p:spTree>
    <p:extLst>
      <p:ext uri="{BB962C8B-B14F-4D97-AF65-F5344CB8AC3E}">
        <p14:creationId xmlns:p14="http://schemas.microsoft.com/office/powerpoint/2010/main" val="31995886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19</a:t>
            </a:fld>
            <a:endParaRPr lang="en-GB"/>
          </a:p>
        </p:txBody>
      </p:sp>
    </p:spTree>
    <p:extLst>
      <p:ext uri="{BB962C8B-B14F-4D97-AF65-F5344CB8AC3E}">
        <p14:creationId xmlns:p14="http://schemas.microsoft.com/office/powerpoint/2010/main" val="18625922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20</a:t>
            </a:fld>
            <a:endParaRPr lang="en-GB"/>
          </a:p>
        </p:txBody>
      </p:sp>
    </p:spTree>
    <p:extLst>
      <p:ext uri="{BB962C8B-B14F-4D97-AF65-F5344CB8AC3E}">
        <p14:creationId xmlns:p14="http://schemas.microsoft.com/office/powerpoint/2010/main" val="2842629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21</a:t>
            </a:fld>
            <a:endParaRPr lang="en-GB"/>
          </a:p>
        </p:txBody>
      </p:sp>
    </p:spTree>
    <p:extLst>
      <p:ext uri="{BB962C8B-B14F-4D97-AF65-F5344CB8AC3E}">
        <p14:creationId xmlns:p14="http://schemas.microsoft.com/office/powerpoint/2010/main" val="694514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LMc</a:t>
            </a:r>
          </a:p>
        </p:txBody>
      </p:sp>
      <p:sp>
        <p:nvSpPr>
          <p:cNvPr id="4" name="Slide Number Placeholder 3"/>
          <p:cNvSpPr>
            <a:spLocks noGrp="1"/>
          </p:cNvSpPr>
          <p:nvPr>
            <p:ph type="sldNum" sz="quarter" idx="5"/>
          </p:nvPr>
        </p:nvSpPr>
        <p:spPr/>
        <p:txBody>
          <a:bodyPr/>
          <a:lstStyle/>
          <a:p>
            <a:fld id="{F56EE0C4-5D00-42C4-BE61-F78AE99EEBB0}" type="slidenum">
              <a:rPr lang="en-GB" smtClean="0"/>
              <a:t>2</a:t>
            </a:fld>
            <a:endParaRPr lang="en-GB"/>
          </a:p>
        </p:txBody>
      </p:sp>
    </p:spTree>
    <p:extLst>
      <p:ext uri="{BB962C8B-B14F-4D97-AF65-F5344CB8AC3E}">
        <p14:creationId xmlns:p14="http://schemas.microsoft.com/office/powerpoint/2010/main" val="7412634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22</a:t>
            </a:fld>
            <a:endParaRPr lang="en-GB"/>
          </a:p>
        </p:txBody>
      </p:sp>
    </p:spTree>
    <p:extLst>
      <p:ext uri="{BB962C8B-B14F-4D97-AF65-F5344CB8AC3E}">
        <p14:creationId xmlns:p14="http://schemas.microsoft.com/office/powerpoint/2010/main" val="4117392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23</a:t>
            </a:fld>
            <a:endParaRPr lang="en-GB"/>
          </a:p>
        </p:txBody>
      </p:sp>
    </p:spTree>
    <p:extLst>
      <p:ext uri="{BB962C8B-B14F-4D97-AF65-F5344CB8AC3E}">
        <p14:creationId xmlns:p14="http://schemas.microsoft.com/office/powerpoint/2010/main" val="17992993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24</a:t>
            </a:fld>
            <a:endParaRPr lang="en-GB"/>
          </a:p>
        </p:txBody>
      </p:sp>
    </p:spTree>
    <p:extLst>
      <p:ext uri="{BB962C8B-B14F-4D97-AF65-F5344CB8AC3E}">
        <p14:creationId xmlns:p14="http://schemas.microsoft.com/office/powerpoint/2010/main" val="18434118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25</a:t>
            </a:fld>
            <a:endParaRPr lang="en-GB"/>
          </a:p>
        </p:txBody>
      </p:sp>
    </p:spTree>
    <p:extLst>
      <p:ext uri="{BB962C8B-B14F-4D97-AF65-F5344CB8AC3E}">
        <p14:creationId xmlns:p14="http://schemas.microsoft.com/office/powerpoint/2010/main" val="19354180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26</a:t>
            </a:fld>
            <a:endParaRPr lang="en-GB"/>
          </a:p>
        </p:txBody>
      </p:sp>
    </p:spTree>
    <p:extLst>
      <p:ext uri="{BB962C8B-B14F-4D97-AF65-F5344CB8AC3E}">
        <p14:creationId xmlns:p14="http://schemas.microsoft.com/office/powerpoint/2010/main" val="33314996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27</a:t>
            </a:fld>
            <a:endParaRPr lang="en-GB"/>
          </a:p>
        </p:txBody>
      </p:sp>
    </p:spTree>
    <p:extLst>
      <p:ext uri="{BB962C8B-B14F-4D97-AF65-F5344CB8AC3E}">
        <p14:creationId xmlns:p14="http://schemas.microsoft.com/office/powerpoint/2010/main" val="42019293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28</a:t>
            </a:fld>
            <a:endParaRPr lang="en-GB"/>
          </a:p>
        </p:txBody>
      </p:sp>
    </p:spTree>
    <p:extLst>
      <p:ext uri="{BB962C8B-B14F-4D97-AF65-F5344CB8AC3E}">
        <p14:creationId xmlns:p14="http://schemas.microsoft.com/office/powerpoint/2010/main" val="6273863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29</a:t>
            </a:fld>
            <a:endParaRPr lang="en-GB"/>
          </a:p>
        </p:txBody>
      </p:sp>
    </p:spTree>
    <p:extLst>
      <p:ext uri="{BB962C8B-B14F-4D97-AF65-F5344CB8AC3E}">
        <p14:creationId xmlns:p14="http://schemas.microsoft.com/office/powerpoint/2010/main" val="22379545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30</a:t>
            </a:fld>
            <a:endParaRPr lang="en-GB"/>
          </a:p>
        </p:txBody>
      </p:sp>
    </p:spTree>
    <p:extLst>
      <p:ext uri="{BB962C8B-B14F-4D97-AF65-F5344CB8AC3E}">
        <p14:creationId xmlns:p14="http://schemas.microsoft.com/office/powerpoint/2010/main" val="33098991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31</a:t>
            </a:fld>
            <a:endParaRPr lang="en-GB"/>
          </a:p>
        </p:txBody>
      </p:sp>
    </p:spTree>
    <p:extLst>
      <p:ext uri="{BB962C8B-B14F-4D97-AF65-F5344CB8AC3E}">
        <p14:creationId xmlns:p14="http://schemas.microsoft.com/office/powerpoint/2010/main" val="4063490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LMc</a:t>
            </a:r>
          </a:p>
        </p:txBody>
      </p:sp>
      <p:sp>
        <p:nvSpPr>
          <p:cNvPr id="4" name="Slide Number Placeholder 3"/>
          <p:cNvSpPr>
            <a:spLocks noGrp="1"/>
          </p:cNvSpPr>
          <p:nvPr>
            <p:ph type="sldNum" sz="quarter" idx="5"/>
          </p:nvPr>
        </p:nvSpPr>
        <p:spPr/>
        <p:txBody>
          <a:bodyPr/>
          <a:lstStyle/>
          <a:p>
            <a:fld id="{F56EE0C4-5D00-42C4-BE61-F78AE99EEBB0}" type="slidenum">
              <a:rPr lang="en-GB" smtClean="0"/>
              <a:t>3</a:t>
            </a:fld>
            <a:endParaRPr lang="en-GB"/>
          </a:p>
        </p:txBody>
      </p:sp>
    </p:spTree>
    <p:extLst>
      <p:ext uri="{BB962C8B-B14F-4D97-AF65-F5344CB8AC3E}">
        <p14:creationId xmlns:p14="http://schemas.microsoft.com/office/powerpoint/2010/main" val="38587425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32</a:t>
            </a:fld>
            <a:endParaRPr lang="en-GB"/>
          </a:p>
        </p:txBody>
      </p:sp>
    </p:spTree>
    <p:extLst>
      <p:ext uri="{BB962C8B-B14F-4D97-AF65-F5344CB8AC3E}">
        <p14:creationId xmlns:p14="http://schemas.microsoft.com/office/powerpoint/2010/main" val="34681854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33</a:t>
            </a:fld>
            <a:endParaRPr lang="en-GB"/>
          </a:p>
        </p:txBody>
      </p:sp>
    </p:spTree>
    <p:extLst>
      <p:ext uri="{BB962C8B-B14F-4D97-AF65-F5344CB8AC3E}">
        <p14:creationId xmlns:p14="http://schemas.microsoft.com/office/powerpoint/2010/main" val="41217481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34</a:t>
            </a:fld>
            <a:endParaRPr lang="en-GB"/>
          </a:p>
        </p:txBody>
      </p:sp>
    </p:spTree>
    <p:extLst>
      <p:ext uri="{BB962C8B-B14F-4D97-AF65-F5344CB8AC3E}">
        <p14:creationId xmlns:p14="http://schemas.microsoft.com/office/powerpoint/2010/main" val="35359672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35</a:t>
            </a:fld>
            <a:endParaRPr lang="en-GB"/>
          </a:p>
        </p:txBody>
      </p:sp>
    </p:spTree>
    <p:extLst>
      <p:ext uri="{BB962C8B-B14F-4D97-AF65-F5344CB8AC3E}">
        <p14:creationId xmlns:p14="http://schemas.microsoft.com/office/powerpoint/2010/main" val="2610499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36</a:t>
            </a:fld>
            <a:endParaRPr lang="en-GB"/>
          </a:p>
        </p:txBody>
      </p:sp>
    </p:spTree>
    <p:extLst>
      <p:ext uri="{BB962C8B-B14F-4D97-AF65-F5344CB8AC3E}">
        <p14:creationId xmlns:p14="http://schemas.microsoft.com/office/powerpoint/2010/main" val="21924935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37</a:t>
            </a:fld>
            <a:endParaRPr lang="en-GB"/>
          </a:p>
        </p:txBody>
      </p:sp>
    </p:spTree>
    <p:extLst>
      <p:ext uri="{BB962C8B-B14F-4D97-AF65-F5344CB8AC3E}">
        <p14:creationId xmlns:p14="http://schemas.microsoft.com/office/powerpoint/2010/main" val="40409657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38</a:t>
            </a:fld>
            <a:endParaRPr lang="en-GB"/>
          </a:p>
        </p:txBody>
      </p:sp>
    </p:spTree>
    <p:extLst>
      <p:ext uri="{BB962C8B-B14F-4D97-AF65-F5344CB8AC3E}">
        <p14:creationId xmlns:p14="http://schemas.microsoft.com/office/powerpoint/2010/main" val="32251287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39</a:t>
            </a:fld>
            <a:endParaRPr lang="en-GB"/>
          </a:p>
        </p:txBody>
      </p:sp>
    </p:spTree>
    <p:extLst>
      <p:ext uri="{BB962C8B-B14F-4D97-AF65-F5344CB8AC3E}">
        <p14:creationId xmlns:p14="http://schemas.microsoft.com/office/powerpoint/2010/main" val="9144798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40</a:t>
            </a:fld>
            <a:endParaRPr lang="en-GB"/>
          </a:p>
        </p:txBody>
      </p:sp>
    </p:spTree>
    <p:extLst>
      <p:ext uri="{BB962C8B-B14F-4D97-AF65-F5344CB8AC3E}">
        <p14:creationId xmlns:p14="http://schemas.microsoft.com/office/powerpoint/2010/main" val="28324344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41</a:t>
            </a:fld>
            <a:endParaRPr lang="en-GB"/>
          </a:p>
        </p:txBody>
      </p:sp>
    </p:spTree>
    <p:extLst>
      <p:ext uri="{BB962C8B-B14F-4D97-AF65-F5344CB8AC3E}">
        <p14:creationId xmlns:p14="http://schemas.microsoft.com/office/powerpoint/2010/main" val="339396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LMc</a:t>
            </a:r>
          </a:p>
        </p:txBody>
      </p:sp>
      <p:sp>
        <p:nvSpPr>
          <p:cNvPr id="4" name="Slide Number Placeholder 3"/>
          <p:cNvSpPr>
            <a:spLocks noGrp="1"/>
          </p:cNvSpPr>
          <p:nvPr>
            <p:ph type="sldNum" sz="quarter" idx="5"/>
          </p:nvPr>
        </p:nvSpPr>
        <p:spPr/>
        <p:txBody>
          <a:bodyPr/>
          <a:lstStyle/>
          <a:p>
            <a:fld id="{F56EE0C4-5D00-42C4-BE61-F78AE99EEBB0}" type="slidenum">
              <a:rPr lang="en-GB" smtClean="0"/>
              <a:t>4</a:t>
            </a:fld>
            <a:endParaRPr lang="en-GB"/>
          </a:p>
        </p:txBody>
      </p:sp>
    </p:spTree>
    <p:extLst>
      <p:ext uri="{BB962C8B-B14F-4D97-AF65-F5344CB8AC3E}">
        <p14:creationId xmlns:p14="http://schemas.microsoft.com/office/powerpoint/2010/main" val="38118969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42</a:t>
            </a:fld>
            <a:endParaRPr lang="en-GB"/>
          </a:p>
        </p:txBody>
      </p:sp>
    </p:spTree>
    <p:extLst>
      <p:ext uri="{BB962C8B-B14F-4D97-AF65-F5344CB8AC3E}">
        <p14:creationId xmlns:p14="http://schemas.microsoft.com/office/powerpoint/2010/main" val="40674926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RA</a:t>
            </a:r>
          </a:p>
        </p:txBody>
      </p:sp>
      <p:sp>
        <p:nvSpPr>
          <p:cNvPr id="4" name="Slide Number Placeholder 3"/>
          <p:cNvSpPr>
            <a:spLocks noGrp="1"/>
          </p:cNvSpPr>
          <p:nvPr>
            <p:ph type="sldNum" sz="quarter" idx="5"/>
          </p:nvPr>
        </p:nvSpPr>
        <p:spPr/>
        <p:txBody>
          <a:bodyPr/>
          <a:lstStyle/>
          <a:p>
            <a:fld id="{F56EE0C4-5D00-42C4-BE61-F78AE99EEBB0}" type="slidenum">
              <a:rPr lang="en-GB" smtClean="0"/>
              <a:t>43</a:t>
            </a:fld>
            <a:endParaRPr lang="en-GB"/>
          </a:p>
        </p:txBody>
      </p:sp>
    </p:spTree>
    <p:extLst>
      <p:ext uri="{BB962C8B-B14F-4D97-AF65-F5344CB8AC3E}">
        <p14:creationId xmlns:p14="http://schemas.microsoft.com/office/powerpoint/2010/main" val="9114800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LMc</a:t>
            </a:r>
          </a:p>
        </p:txBody>
      </p:sp>
      <p:sp>
        <p:nvSpPr>
          <p:cNvPr id="4" name="Slide Number Placeholder 3"/>
          <p:cNvSpPr>
            <a:spLocks noGrp="1"/>
          </p:cNvSpPr>
          <p:nvPr>
            <p:ph type="sldNum" sz="quarter" idx="5"/>
          </p:nvPr>
        </p:nvSpPr>
        <p:spPr/>
        <p:txBody>
          <a:bodyPr/>
          <a:lstStyle/>
          <a:p>
            <a:fld id="{F56EE0C4-5D00-42C4-BE61-F78AE99EEBB0}" type="slidenum">
              <a:rPr lang="en-GB" smtClean="0"/>
              <a:t>44</a:t>
            </a:fld>
            <a:endParaRPr lang="en-GB"/>
          </a:p>
        </p:txBody>
      </p:sp>
    </p:spTree>
    <p:extLst>
      <p:ext uri="{BB962C8B-B14F-4D97-AF65-F5344CB8AC3E}">
        <p14:creationId xmlns:p14="http://schemas.microsoft.com/office/powerpoint/2010/main" val="40563407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LMc</a:t>
            </a:r>
          </a:p>
        </p:txBody>
      </p:sp>
      <p:sp>
        <p:nvSpPr>
          <p:cNvPr id="4" name="Slide Number Placeholder 3"/>
          <p:cNvSpPr>
            <a:spLocks noGrp="1"/>
          </p:cNvSpPr>
          <p:nvPr>
            <p:ph type="sldNum" sz="quarter" idx="5"/>
          </p:nvPr>
        </p:nvSpPr>
        <p:spPr/>
        <p:txBody>
          <a:bodyPr/>
          <a:lstStyle/>
          <a:p>
            <a:fld id="{F56EE0C4-5D00-42C4-BE61-F78AE99EEBB0}" type="slidenum">
              <a:rPr lang="en-GB" smtClean="0"/>
              <a:t>45</a:t>
            </a:fld>
            <a:endParaRPr lang="en-GB"/>
          </a:p>
        </p:txBody>
      </p:sp>
    </p:spTree>
    <p:extLst>
      <p:ext uri="{BB962C8B-B14F-4D97-AF65-F5344CB8AC3E}">
        <p14:creationId xmlns:p14="http://schemas.microsoft.com/office/powerpoint/2010/main" val="21095365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LMc</a:t>
            </a:r>
          </a:p>
        </p:txBody>
      </p:sp>
      <p:sp>
        <p:nvSpPr>
          <p:cNvPr id="4" name="Slide Number Placeholder 3"/>
          <p:cNvSpPr>
            <a:spLocks noGrp="1"/>
          </p:cNvSpPr>
          <p:nvPr>
            <p:ph type="sldNum" sz="quarter" idx="5"/>
          </p:nvPr>
        </p:nvSpPr>
        <p:spPr/>
        <p:txBody>
          <a:bodyPr/>
          <a:lstStyle/>
          <a:p>
            <a:fld id="{F56EE0C4-5D00-42C4-BE61-F78AE99EEBB0}" type="slidenum">
              <a:rPr lang="en-GB" smtClean="0"/>
              <a:t>46</a:t>
            </a:fld>
            <a:endParaRPr lang="en-GB"/>
          </a:p>
        </p:txBody>
      </p:sp>
    </p:spTree>
    <p:extLst>
      <p:ext uri="{BB962C8B-B14F-4D97-AF65-F5344CB8AC3E}">
        <p14:creationId xmlns:p14="http://schemas.microsoft.com/office/powerpoint/2010/main" val="5070808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LMc</a:t>
            </a:r>
          </a:p>
        </p:txBody>
      </p:sp>
      <p:sp>
        <p:nvSpPr>
          <p:cNvPr id="4" name="Slide Number Placeholder 3"/>
          <p:cNvSpPr>
            <a:spLocks noGrp="1"/>
          </p:cNvSpPr>
          <p:nvPr>
            <p:ph type="sldNum" sz="quarter" idx="5"/>
          </p:nvPr>
        </p:nvSpPr>
        <p:spPr/>
        <p:txBody>
          <a:bodyPr/>
          <a:lstStyle/>
          <a:p>
            <a:fld id="{F56EE0C4-5D00-42C4-BE61-F78AE99EEBB0}" type="slidenum">
              <a:rPr lang="en-GB" smtClean="0"/>
              <a:t>47</a:t>
            </a:fld>
            <a:endParaRPr lang="en-GB"/>
          </a:p>
        </p:txBody>
      </p:sp>
    </p:spTree>
    <p:extLst>
      <p:ext uri="{BB962C8B-B14F-4D97-AF65-F5344CB8AC3E}">
        <p14:creationId xmlns:p14="http://schemas.microsoft.com/office/powerpoint/2010/main" val="41209689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LMc</a:t>
            </a:r>
          </a:p>
        </p:txBody>
      </p:sp>
      <p:sp>
        <p:nvSpPr>
          <p:cNvPr id="4" name="Slide Number Placeholder 3"/>
          <p:cNvSpPr>
            <a:spLocks noGrp="1"/>
          </p:cNvSpPr>
          <p:nvPr>
            <p:ph type="sldNum" sz="quarter" idx="5"/>
          </p:nvPr>
        </p:nvSpPr>
        <p:spPr/>
        <p:txBody>
          <a:bodyPr/>
          <a:lstStyle/>
          <a:p>
            <a:fld id="{F56EE0C4-5D00-42C4-BE61-F78AE99EEBB0}" type="slidenum">
              <a:rPr lang="en-GB" smtClean="0"/>
              <a:t>48</a:t>
            </a:fld>
            <a:endParaRPr lang="en-GB"/>
          </a:p>
        </p:txBody>
      </p:sp>
    </p:spTree>
    <p:extLst>
      <p:ext uri="{BB962C8B-B14F-4D97-AF65-F5344CB8AC3E}">
        <p14:creationId xmlns:p14="http://schemas.microsoft.com/office/powerpoint/2010/main" val="7979250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LMc</a:t>
            </a:r>
          </a:p>
        </p:txBody>
      </p:sp>
      <p:sp>
        <p:nvSpPr>
          <p:cNvPr id="4" name="Slide Number Placeholder 3"/>
          <p:cNvSpPr>
            <a:spLocks noGrp="1"/>
          </p:cNvSpPr>
          <p:nvPr>
            <p:ph type="sldNum" sz="quarter" idx="5"/>
          </p:nvPr>
        </p:nvSpPr>
        <p:spPr/>
        <p:txBody>
          <a:bodyPr/>
          <a:lstStyle/>
          <a:p>
            <a:fld id="{F56EE0C4-5D00-42C4-BE61-F78AE99EEBB0}" type="slidenum">
              <a:rPr lang="en-GB" smtClean="0"/>
              <a:t>50</a:t>
            </a:fld>
            <a:endParaRPr lang="en-GB"/>
          </a:p>
        </p:txBody>
      </p:sp>
    </p:spTree>
    <p:extLst>
      <p:ext uri="{BB962C8B-B14F-4D97-AF65-F5344CB8AC3E}">
        <p14:creationId xmlns:p14="http://schemas.microsoft.com/office/powerpoint/2010/main" val="2319603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ea typeface="Calibri"/>
                <a:cs typeface="Calibri"/>
              </a:rPr>
              <a:t>LMc</a:t>
            </a:r>
          </a:p>
        </p:txBody>
      </p:sp>
      <p:sp>
        <p:nvSpPr>
          <p:cNvPr id="4" name="Slide Number Placeholder 3"/>
          <p:cNvSpPr>
            <a:spLocks noGrp="1"/>
          </p:cNvSpPr>
          <p:nvPr>
            <p:ph type="sldNum" sz="quarter" idx="5"/>
          </p:nvPr>
        </p:nvSpPr>
        <p:spPr/>
        <p:txBody>
          <a:bodyPr/>
          <a:lstStyle/>
          <a:p>
            <a:fld id="{F56EE0C4-5D00-42C4-BE61-F78AE99EEBB0}" type="slidenum">
              <a:rPr lang="en-GB" smtClean="0"/>
              <a:t>5</a:t>
            </a:fld>
            <a:endParaRPr lang="en-GB"/>
          </a:p>
        </p:txBody>
      </p:sp>
    </p:spTree>
    <p:extLst>
      <p:ext uri="{BB962C8B-B14F-4D97-AF65-F5344CB8AC3E}">
        <p14:creationId xmlns:p14="http://schemas.microsoft.com/office/powerpoint/2010/main" val="1090089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8</a:t>
            </a:fld>
            <a:endParaRPr lang="en-GB"/>
          </a:p>
        </p:txBody>
      </p:sp>
    </p:spTree>
    <p:extLst>
      <p:ext uri="{BB962C8B-B14F-4D97-AF65-F5344CB8AC3E}">
        <p14:creationId xmlns:p14="http://schemas.microsoft.com/office/powerpoint/2010/main" val="3965648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CB</a:t>
            </a:r>
            <a:endParaRPr lang="en-US" dirty="0"/>
          </a:p>
        </p:txBody>
      </p:sp>
      <p:sp>
        <p:nvSpPr>
          <p:cNvPr id="4" name="Slide Number Placeholder 3"/>
          <p:cNvSpPr>
            <a:spLocks noGrp="1"/>
          </p:cNvSpPr>
          <p:nvPr>
            <p:ph type="sldNum" sz="quarter" idx="5"/>
          </p:nvPr>
        </p:nvSpPr>
        <p:spPr/>
        <p:txBody>
          <a:bodyPr/>
          <a:lstStyle/>
          <a:p>
            <a:fld id="{F56EE0C4-5D00-42C4-BE61-F78AE99EEBB0}" type="slidenum">
              <a:rPr lang="en-GB" smtClean="0"/>
              <a:t>9</a:t>
            </a:fld>
            <a:endParaRPr lang="en-GB"/>
          </a:p>
        </p:txBody>
      </p:sp>
    </p:spTree>
    <p:extLst>
      <p:ext uri="{BB962C8B-B14F-4D97-AF65-F5344CB8AC3E}">
        <p14:creationId xmlns:p14="http://schemas.microsoft.com/office/powerpoint/2010/main" val="3754627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10</a:t>
            </a:fld>
            <a:endParaRPr lang="en-GB"/>
          </a:p>
        </p:txBody>
      </p:sp>
    </p:spTree>
    <p:extLst>
      <p:ext uri="{BB962C8B-B14F-4D97-AF65-F5344CB8AC3E}">
        <p14:creationId xmlns:p14="http://schemas.microsoft.com/office/powerpoint/2010/main" val="2338026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CB</a:t>
            </a:r>
          </a:p>
        </p:txBody>
      </p:sp>
      <p:sp>
        <p:nvSpPr>
          <p:cNvPr id="4" name="Slide Number Placeholder 3"/>
          <p:cNvSpPr>
            <a:spLocks noGrp="1"/>
          </p:cNvSpPr>
          <p:nvPr>
            <p:ph type="sldNum" sz="quarter" idx="5"/>
          </p:nvPr>
        </p:nvSpPr>
        <p:spPr/>
        <p:txBody>
          <a:bodyPr/>
          <a:lstStyle/>
          <a:p>
            <a:fld id="{F56EE0C4-5D00-42C4-BE61-F78AE99EEBB0}" type="slidenum">
              <a:rPr lang="en-GB" smtClean="0"/>
              <a:t>11</a:t>
            </a:fld>
            <a:endParaRPr lang="en-GB"/>
          </a:p>
        </p:txBody>
      </p:sp>
    </p:spTree>
    <p:extLst>
      <p:ext uri="{BB962C8B-B14F-4D97-AF65-F5344CB8AC3E}">
        <p14:creationId xmlns:p14="http://schemas.microsoft.com/office/powerpoint/2010/main" val="2111446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10091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84161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5539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a:defRPr sz="24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5203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135835"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377883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14734"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86248" y="1536192"/>
            <a:ext cx="35719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72859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543296"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54329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6248" y="1535113"/>
            <a:ext cx="35719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86248" y="2174875"/>
            <a:ext cx="35719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9176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32587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9805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481909"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48191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Content Placeholder 8"/>
          <p:cNvSpPr>
            <a:spLocks noGrp="1"/>
          </p:cNvSpPr>
          <p:nvPr>
            <p:ph sz="quarter" idx="13"/>
          </p:nvPr>
        </p:nvSpPr>
        <p:spPr>
          <a:xfrm>
            <a:off x="304800" y="381000"/>
            <a:ext cx="748191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7436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484958"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85720" y="214290"/>
            <a:ext cx="7500990" cy="527211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484958"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16563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3"/>
          <p:cNvPicPr>
            <a:picLocks noChangeAspect="1" noChangeArrowheads="1"/>
          </p:cNvPicPr>
          <p:nvPr/>
        </p:nvPicPr>
        <p:blipFill>
          <a:blip r:embed="rId12"/>
          <a:srcRect/>
          <a:stretch>
            <a:fillRect/>
          </a:stretch>
        </p:blipFill>
        <p:spPr bwMode="auto">
          <a:xfrm rot="5400000">
            <a:off x="5206284" y="2920285"/>
            <a:ext cx="6858000" cy="1017430"/>
          </a:xfrm>
          <a:prstGeom prst="rect">
            <a:avLst/>
          </a:prstGeom>
          <a:noFill/>
          <a:ln w="9525">
            <a:noFill/>
            <a:miter lim="800000"/>
            <a:headEnd/>
            <a:tailEnd/>
          </a:ln>
          <a:effectLst/>
        </p:spPr>
      </p:pic>
      <p:sp>
        <p:nvSpPr>
          <p:cNvPr id="2" name="Title Placeholder 1"/>
          <p:cNvSpPr>
            <a:spLocks noGrp="1"/>
          </p:cNvSpPr>
          <p:nvPr>
            <p:ph type="title"/>
          </p:nvPr>
        </p:nvSpPr>
        <p:spPr>
          <a:xfrm>
            <a:off x="457200" y="274638"/>
            <a:ext cx="7400948"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400948"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27" name="Picture 3"/>
          <p:cNvPicPr>
            <a:picLocks noChangeAspect="1" noChangeArrowheads="1"/>
          </p:cNvPicPr>
          <p:nvPr/>
        </p:nvPicPr>
        <p:blipFill>
          <a:blip r:embed="rId13"/>
          <a:srcRect/>
          <a:stretch>
            <a:fillRect/>
          </a:stretch>
        </p:blipFill>
        <p:spPr bwMode="auto">
          <a:xfrm>
            <a:off x="8205194" y="291544"/>
            <a:ext cx="850773" cy="1184755"/>
          </a:xfrm>
          <a:prstGeom prst="rect">
            <a:avLst/>
          </a:prstGeom>
          <a:noFill/>
          <a:ln w="9525">
            <a:noFill/>
            <a:miter lim="800000"/>
            <a:headEnd/>
            <a:tailEnd/>
          </a:ln>
          <a:effectLst/>
        </p:spPr>
      </p:pic>
      <p:pic>
        <p:nvPicPr>
          <p:cNvPr id="8" name="Picture 3"/>
          <p:cNvPicPr>
            <a:picLocks noChangeAspect="1" noChangeArrowheads="1"/>
          </p:cNvPicPr>
          <p:nvPr/>
        </p:nvPicPr>
        <p:blipFill>
          <a:blip r:embed="rId14"/>
          <a:srcRect/>
          <a:stretch>
            <a:fillRect/>
          </a:stretch>
        </p:blipFill>
        <p:spPr bwMode="auto">
          <a:xfrm>
            <a:off x="8213118" y="5455923"/>
            <a:ext cx="834925" cy="1168867"/>
          </a:xfrm>
          <a:prstGeom prst="rect">
            <a:avLst/>
          </a:prstGeom>
          <a:noFill/>
          <a:ln w="9525">
            <a:noFill/>
            <a:miter lim="800000"/>
            <a:headEnd/>
            <a:tailEnd/>
          </a:ln>
          <a:effectLst/>
        </p:spPr>
      </p:pic>
    </p:spTree>
    <p:extLst>
      <p:ext uri="{BB962C8B-B14F-4D97-AF65-F5344CB8AC3E}">
        <p14:creationId xmlns:p14="http://schemas.microsoft.com/office/powerpoint/2010/main" val="3734093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mailto:sbeavan@blackminster.worcs.sch.uk" TargetMode="External"/><Relationship Id="rId2" Type="http://schemas.openxmlformats.org/officeDocument/2006/relationships/hyperlink" Target="mailto:cbaldwin@blackminster.worcs.sch.uk" TargetMode="External"/><Relationship Id="rId1" Type="http://schemas.openxmlformats.org/officeDocument/2006/relationships/slideLayout" Target="../slideLayouts/slideLayout2.xml"/><Relationship Id="rId5" Type="http://schemas.openxmlformats.org/officeDocument/2006/relationships/hyperlink" Target="mailto:lmcquone@blackminster.worcs.sch.uk" TargetMode="External"/><Relationship Id="rId4" Type="http://schemas.openxmlformats.org/officeDocument/2006/relationships/hyperlink" Target="mailto:jblakely@blackminster.worcs.sch.u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Key Stage 2 SATs </a:t>
            </a:r>
          </a:p>
        </p:txBody>
      </p:sp>
      <p:sp>
        <p:nvSpPr>
          <p:cNvPr id="3" name="Subtitle 2"/>
          <p:cNvSpPr>
            <a:spLocks noGrp="1"/>
          </p:cNvSpPr>
          <p:nvPr>
            <p:ph type="subTitle" idx="1"/>
          </p:nvPr>
        </p:nvSpPr>
        <p:spPr/>
        <p:txBody>
          <a:bodyPr/>
          <a:lstStyle/>
          <a:p>
            <a:r>
              <a:rPr lang="en-GB" dirty="0"/>
              <a:t>Information for parents and carers</a:t>
            </a:r>
          </a:p>
        </p:txBody>
      </p:sp>
    </p:spTree>
    <p:extLst>
      <p:ext uri="{BB962C8B-B14F-4D97-AF65-F5344CB8AC3E}">
        <p14:creationId xmlns:p14="http://schemas.microsoft.com/office/powerpoint/2010/main" val="3826393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A7C8-3500-4894-8FE8-6D10B4F84E6E}"/>
              </a:ext>
            </a:extLst>
          </p:cNvPr>
          <p:cNvSpPr>
            <a:spLocks noGrp="1"/>
          </p:cNvSpPr>
          <p:nvPr>
            <p:ph type="title"/>
          </p:nvPr>
        </p:nvSpPr>
        <p:spPr/>
        <p:txBody>
          <a:bodyPr/>
          <a:lstStyle/>
          <a:p>
            <a:r>
              <a:rPr lang="en-US" dirty="0"/>
              <a:t>Examples….</a:t>
            </a:r>
            <a:endParaRPr lang="en-GB" dirty="0"/>
          </a:p>
        </p:txBody>
      </p:sp>
      <p:pic>
        <p:nvPicPr>
          <p:cNvPr id="4" name="Content Placeholder 3">
            <a:extLst>
              <a:ext uri="{FF2B5EF4-FFF2-40B4-BE49-F238E27FC236}">
                <a16:creationId xmlns:a16="http://schemas.microsoft.com/office/drawing/2014/main" id="{DB6E9962-2212-4DF1-A8AF-3FCB46083C89}"/>
              </a:ext>
            </a:extLst>
          </p:cNvPr>
          <p:cNvPicPr>
            <a:picLocks noGrp="1" noChangeAspect="1"/>
          </p:cNvPicPr>
          <p:nvPr>
            <p:ph idx="1"/>
          </p:nvPr>
        </p:nvPicPr>
        <p:blipFill>
          <a:blip r:embed="rId3"/>
          <a:stretch>
            <a:fillRect/>
          </a:stretch>
        </p:blipFill>
        <p:spPr>
          <a:xfrm>
            <a:off x="841513" y="1186690"/>
            <a:ext cx="6858000" cy="292417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88184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BE421-3730-43FC-B76D-F74C597A10FA}"/>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4066EFEC-2C72-44B5-B243-E538B8BA3E18}"/>
              </a:ext>
            </a:extLst>
          </p:cNvPr>
          <p:cNvPicPr>
            <a:picLocks noGrp="1" noChangeAspect="1"/>
          </p:cNvPicPr>
          <p:nvPr>
            <p:ph idx="1"/>
          </p:nvPr>
        </p:nvPicPr>
        <p:blipFill>
          <a:blip r:embed="rId3"/>
          <a:stretch>
            <a:fillRect/>
          </a:stretch>
        </p:blipFill>
        <p:spPr>
          <a:xfrm>
            <a:off x="742961" y="2044976"/>
            <a:ext cx="6829425" cy="17907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63337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D65FA-CB80-49EC-AE4F-6E3B9E5AF74F}"/>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9920FF1A-8D8E-4F55-AEA9-907E68FA518F}"/>
              </a:ext>
            </a:extLst>
          </p:cNvPr>
          <p:cNvPicPr>
            <a:picLocks noGrp="1" noChangeAspect="1"/>
          </p:cNvPicPr>
          <p:nvPr>
            <p:ph idx="1"/>
          </p:nvPr>
        </p:nvPicPr>
        <p:blipFill>
          <a:blip r:embed="rId3"/>
          <a:stretch>
            <a:fillRect/>
          </a:stretch>
        </p:blipFill>
        <p:spPr>
          <a:xfrm>
            <a:off x="887079" y="1762125"/>
            <a:ext cx="6753225" cy="33337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15856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2A325-FE86-4784-81A0-1447D6FDBE25}"/>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C86ACD7F-712E-42FB-BCA2-ABE937F5BDA4}"/>
              </a:ext>
            </a:extLst>
          </p:cNvPr>
          <p:cNvPicPr>
            <a:picLocks noGrp="1" noChangeAspect="1"/>
          </p:cNvPicPr>
          <p:nvPr>
            <p:ph idx="1"/>
          </p:nvPr>
        </p:nvPicPr>
        <p:blipFill>
          <a:blip r:embed="rId3"/>
          <a:stretch>
            <a:fillRect/>
          </a:stretch>
        </p:blipFill>
        <p:spPr>
          <a:xfrm>
            <a:off x="457200" y="1923585"/>
            <a:ext cx="7400925" cy="4153830"/>
          </a:xfrm>
          <a:prstGeom prst="rect">
            <a:avLst/>
          </a:prstGeom>
        </p:spPr>
      </p:pic>
    </p:spTree>
    <p:extLst>
      <p:ext uri="{BB962C8B-B14F-4D97-AF65-F5344CB8AC3E}">
        <p14:creationId xmlns:p14="http://schemas.microsoft.com/office/powerpoint/2010/main" val="3803808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204E7-11AE-458A-8D81-00CC5824A13D}"/>
              </a:ext>
            </a:extLst>
          </p:cNvPr>
          <p:cNvSpPr>
            <a:spLocks noGrp="1"/>
          </p:cNvSpPr>
          <p:nvPr>
            <p:ph type="title"/>
          </p:nvPr>
        </p:nvSpPr>
        <p:spPr/>
        <p:txBody>
          <a:bodyPr/>
          <a:lstStyle/>
          <a:p>
            <a:r>
              <a:rPr lang="en-US" dirty="0"/>
              <a:t>GPS paper 2 - spelling</a:t>
            </a:r>
            <a:endParaRPr lang="en-GB" dirty="0"/>
          </a:p>
        </p:txBody>
      </p:sp>
      <p:pic>
        <p:nvPicPr>
          <p:cNvPr id="4" name="Content Placeholder 3">
            <a:extLst>
              <a:ext uri="{FF2B5EF4-FFF2-40B4-BE49-F238E27FC236}">
                <a16:creationId xmlns:a16="http://schemas.microsoft.com/office/drawing/2014/main" id="{D2772084-0CEE-42D4-B0FF-0AAD05A3C8C0}"/>
              </a:ext>
            </a:extLst>
          </p:cNvPr>
          <p:cNvPicPr>
            <a:picLocks noGrp="1" noChangeAspect="1"/>
          </p:cNvPicPr>
          <p:nvPr>
            <p:ph idx="1"/>
          </p:nvPr>
        </p:nvPicPr>
        <p:blipFill>
          <a:blip r:embed="rId3"/>
          <a:stretch>
            <a:fillRect/>
          </a:stretch>
        </p:blipFill>
        <p:spPr>
          <a:xfrm>
            <a:off x="1119199" y="1579700"/>
            <a:ext cx="6076950" cy="1952625"/>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3AC9FCFF-2F38-4F1C-9D39-533E6CF64EF8}"/>
              </a:ext>
            </a:extLst>
          </p:cNvPr>
          <p:cNvPicPr>
            <a:picLocks noChangeAspect="1"/>
          </p:cNvPicPr>
          <p:nvPr/>
        </p:nvPicPr>
        <p:blipFill>
          <a:blip r:embed="rId4"/>
          <a:stretch>
            <a:fillRect/>
          </a:stretch>
        </p:blipFill>
        <p:spPr>
          <a:xfrm>
            <a:off x="2414664" y="4339856"/>
            <a:ext cx="4314671" cy="1952625"/>
          </a:xfrm>
          <a:prstGeom prst="rect">
            <a:avLst/>
          </a:prstGeom>
          <a:effectLst>
            <a:outerShdw blurRad="50800" dist="38100" dir="2700000" algn="tl" rotWithShape="0">
              <a:srgbClr val="C73A43">
                <a:alpha val="40000"/>
              </a:srgbClr>
            </a:outerShdw>
          </a:effectLst>
        </p:spPr>
      </p:pic>
    </p:spTree>
    <p:extLst>
      <p:ext uri="{BB962C8B-B14F-4D97-AF65-F5344CB8AC3E}">
        <p14:creationId xmlns:p14="http://schemas.microsoft.com/office/powerpoint/2010/main" val="1197159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49CD4-4BA7-4AC4-B27F-CDE8D5B08313}"/>
              </a:ext>
            </a:extLst>
          </p:cNvPr>
          <p:cNvSpPr>
            <a:spLocks noGrp="1"/>
          </p:cNvSpPr>
          <p:nvPr>
            <p:ph type="title"/>
          </p:nvPr>
        </p:nvSpPr>
        <p:spPr/>
        <p:txBody>
          <a:bodyPr/>
          <a:lstStyle/>
          <a:p>
            <a:r>
              <a:rPr lang="en-US" dirty="0"/>
              <a:t>Reading</a:t>
            </a:r>
            <a:endParaRPr lang="en-GB" dirty="0"/>
          </a:p>
        </p:txBody>
      </p:sp>
      <p:sp>
        <p:nvSpPr>
          <p:cNvPr id="3" name="Content Placeholder 2">
            <a:extLst>
              <a:ext uri="{FF2B5EF4-FFF2-40B4-BE49-F238E27FC236}">
                <a16:creationId xmlns:a16="http://schemas.microsoft.com/office/drawing/2014/main" id="{99121AEE-48DF-45A4-B21E-0647F956AD41}"/>
              </a:ext>
            </a:extLst>
          </p:cNvPr>
          <p:cNvSpPr>
            <a:spLocks noGrp="1"/>
          </p:cNvSpPr>
          <p:nvPr>
            <p:ph idx="1"/>
          </p:nvPr>
        </p:nvSpPr>
        <p:spPr/>
        <p:txBody>
          <a:bodyPr>
            <a:normAutofit lnSpcReduction="10000"/>
          </a:bodyPr>
          <a:lstStyle/>
          <a:p>
            <a:r>
              <a:rPr lang="en-GB" sz="2900" dirty="0">
                <a:latin typeface="Arial" panose="020B0604020202020204" pitchFamily="34" charset="0"/>
                <a:cs typeface="Arial" panose="020B0604020202020204" pitchFamily="34" charset="0"/>
              </a:rPr>
              <a:t>The assessment has been designed to measure whether children’s comprehension of age-appropriate reading material meets the national standard. </a:t>
            </a:r>
          </a:p>
          <a:p>
            <a:r>
              <a:rPr lang="en-GB" sz="2900" dirty="0">
                <a:latin typeface="Arial" panose="020B0604020202020204" pitchFamily="34" charset="0"/>
                <a:cs typeface="Arial" panose="020B0604020202020204" pitchFamily="34" charset="0"/>
              </a:rPr>
              <a:t>It a standard timing of </a:t>
            </a:r>
            <a:r>
              <a:rPr lang="en-GB" sz="2900" b="1" dirty="0">
                <a:latin typeface="Arial" panose="020B0604020202020204" pitchFamily="34" charset="0"/>
                <a:cs typeface="Arial" panose="020B0604020202020204" pitchFamily="34" charset="0"/>
              </a:rPr>
              <a:t>60 minutes</a:t>
            </a:r>
            <a:r>
              <a:rPr lang="en-GB" sz="2900" dirty="0">
                <a:latin typeface="Arial" panose="020B0604020202020204" pitchFamily="34" charset="0"/>
                <a:cs typeface="Arial" panose="020B0604020202020204" pitchFamily="34" charset="0"/>
              </a:rPr>
              <a:t>, including reading the texts and answering questions. There are three different set texts for the children to read, which could be any combination of </a:t>
            </a:r>
            <a:r>
              <a:rPr lang="en-GB" sz="2900" b="1" dirty="0">
                <a:latin typeface="Arial" panose="020B0604020202020204" pitchFamily="34" charset="0"/>
                <a:cs typeface="Arial" panose="020B0604020202020204" pitchFamily="34" charset="0"/>
              </a:rPr>
              <a:t>non-fiction, fiction and/or poetry</a:t>
            </a:r>
            <a:r>
              <a:rPr lang="en-GB" sz="2900" dirty="0">
                <a:latin typeface="Arial" panose="020B0604020202020204" pitchFamily="34" charset="0"/>
                <a:cs typeface="Arial" panose="020B0604020202020204" pitchFamily="34" charset="0"/>
              </a:rPr>
              <a:t>. </a:t>
            </a:r>
          </a:p>
          <a:p>
            <a:endParaRPr lang="en-GB" dirty="0"/>
          </a:p>
        </p:txBody>
      </p:sp>
    </p:spTree>
    <p:extLst>
      <p:ext uri="{BB962C8B-B14F-4D97-AF65-F5344CB8AC3E}">
        <p14:creationId xmlns:p14="http://schemas.microsoft.com/office/powerpoint/2010/main" val="2563740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6A303-3818-4182-BDC5-D2905AC355A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FE144E6-D786-4289-B45E-168A93DF120B}"/>
              </a:ext>
            </a:extLst>
          </p:cNvPr>
          <p:cNvSpPr>
            <a:spLocks noGrp="1"/>
          </p:cNvSpPr>
          <p:nvPr>
            <p:ph idx="1"/>
          </p:nvPr>
        </p:nvSpPr>
        <p:spPr/>
        <p:txBody>
          <a:bodyPr>
            <a:normAutofit fontScale="92500" lnSpcReduction="20000"/>
          </a:bodyPr>
          <a:lstStyle/>
          <a:p>
            <a:pPr marL="114300" indent="0">
              <a:buNone/>
            </a:pPr>
            <a:r>
              <a:rPr lang="en-GB" dirty="0">
                <a:latin typeface="Arial" panose="020B0604020202020204" pitchFamily="34" charset="0"/>
                <a:cs typeface="Arial" panose="020B0604020202020204" pitchFamily="34" charset="0"/>
              </a:rPr>
              <a:t>The Reading paper </a:t>
            </a:r>
            <a:r>
              <a:rPr lang="en-US" dirty="0">
                <a:latin typeface="Arial" panose="020B0604020202020204" pitchFamily="34" charset="0"/>
                <a:cs typeface="Arial" panose="020B0604020202020204" pitchFamily="34" charset="0"/>
              </a:rPr>
              <a:t>focuses on the following areas known as Content Domains: </a:t>
            </a:r>
            <a:br>
              <a:rPr lang="en-US" dirty="0">
                <a:latin typeface="Arial" panose="020B0604020202020204" pitchFamily="34" charset="0"/>
                <a:cs typeface="Arial" panose="020B0604020202020204" pitchFamily="34" charset="0"/>
              </a:rPr>
            </a:br>
            <a:r>
              <a:rPr lang="en-US" i="1" dirty="0">
                <a:solidFill>
                  <a:srgbClr val="388CDA"/>
                </a:solidFill>
                <a:latin typeface="Arial" panose="020B0604020202020204" pitchFamily="34" charset="0"/>
                <a:cs typeface="Arial" panose="020B0604020202020204" pitchFamily="34" charset="0"/>
              </a:rPr>
              <a:t>2a) give/explain the meaning of words in context; </a:t>
            </a:r>
            <a:br>
              <a:rPr lang="en-US" i="1" dirty="0">
                <a:solidFill>
                  <a:srgbClr val="388CDA"/>
                </a:solidFill>
                <a:latin typeface="Arial" panose="020B0604020202020204" pitchFamily="34" charset="0"/>
                <a:cs typeface="Arial" panose="020B0604020202020204" pitchFamily="34" charset="0"/>
              </a:rPr>
            </a:br>
            <a:r>
              <a:rPr lang="en-US" i="1" dirty="0">
                <a:solidFill>
                  <a:srgbClr val="388CDA"/>
                </a:solidFill>
                <a:latin typeface="Arial" panose="020B0604020202020204" pitchFamily="34" charset="0"/>
                <a:cs typeface="Arial" panose="020B0604020202020204" pitchFamily="34" charset="0"/>
              </a:rPr>
              <a:t>2b) retrieve and record information/identify key details from fiction and non-fiction; </a:t>
            </a:r>
            <a:br>
              <a:rPr lang="en-US" i="1" dirty="0">
                <a:solidFill>
                  <a:srgbClr val="388CDA"/>
                </a:solidFill>
                <a:latin typeface="Arial" panose="020B0604020202020204" pitchFamily="34" charset="0"/>
                <a:cs typeface="Arial" panose="020B0604020202020204" pitchFamily="34" charset="0"/>
              </a:rPr>
            </a:br>
            <a:r>
              <a:rPr lang="en-US" i="1" dirty="0">
                <a:solidFill>
                  <a:srgbClr val="388CDA"/>
                </a:solidFill>
                <a:latin typeface="Arial" panose="020B0604020202020204" pitchFamily="34" charset="0"/>
                <a:cs typeface="Arial" panose="020B0604020202020204" pitchFamily="34" charset="0"/>
              </a:rPr>
              <a:t>2c) </a:t>
            </a:r>
            <a:r>
              <a:rPr lang="en-US" i="1" dirty="0" err="1">
                <a:solidFill>
                  <a:srgbClr val="388CDA"/>
                </a:solidFill>
                <a:latin typeface="Arial" panose="020B0604020202020204" pitchFamily="34" charset="0"/>
                <a:cs typeface="Arial" panose="020B0604020202020204" pitchFamily="34" charset="0"/>
              </a:rPr>
              <a:t>summarise</a:t>
            </a:r>
            <a:r>
              <a:rPr lang="en-US" i="1" dirty="0">
                <a:solidFill>
                  <a:srgbClr val="388CDA"/>
                </a:solidFill>
                <a:latin typeface="Arial" panose="020B0604020202020204" pitchFamily="34" charset="0"/>
                <a:cs typeface="Arial" panose="020B0604020202020204" pitchFamily="34" charset="0"/>
              </a:rPr>
              <a:t> main ideas from more than one paragraph; </a:t>
            </a:r>
            <a:br>
              <a:rPr lang="en-US" i="1" dirty="0">
                <a:solidFill>
                  <a:srgbClr val="388CDA"/>
                </a:solidFill>
                <a:latin typeface="Arial" panose="020B0604020202020204" pitchFamily="34" charset="0"/>
                <a:cs typeface="Arial" panose="020B0604020202020204" pitchFamily="34" charset="0"/>
              </a:rPr>
            </a:br>
            <a:r>
              <a:rPr lang="en-US" i="1" dirty="0">
                <a:solidFill>
                  <a:srgbClr val="388CDA"/>
                </a:solidFill>
                <a:latin typeface="Arial" panose="020B0604020202020204" pitchFamily="34" charset="0"/>
                <a:cs typeface="Arial" panose="020B0604020202020204" pitchFamily="34" charset="0"/>
              </a:rPr>
              <a:t>2d) make inferences from the text/explain and justify inferences with evidence from the text; </a:t>
            </a:r>
            <a:br>
              <a:rPr lang="en-US" i="1" dirty="0">
                <a:solidFill>
                  <a:srgbClr val="388CDA"/>
                </a:solidFill>
                <a:latin typeface="Arial" panose="020B0604020202020204" pitchFamily="34" charset="0"/>
                <a:cs typeface="Arial" panose="020B0604020202020204" pitchFamily="34" charset="0"/>
              </a:rPr>
            </a:br>
            <a:r>
              <a:rPr lang="en-US" i="1" dirty="0">
                <a:solidFill>
                  <a:srgbClr val="388CDA"/>
                </a:solidFill>
                <a:latin typeface="Arial" panose="020B0604020202020204" pitchFamily="34" charset="0"/>
                <a:cs typeface="Arial" panose="020B0604020202020204" pitchFamily="34" charset="0"/>
              </a:rPr>
              <a:t>2e) predict what might happen from details stated and implied; </a:t>
            </a:r>
            <a:br>
              <a:rPr lang="en-US" i="1" dirty="0">
                <a:solidFill>
                  <a:srgbClr val="388CDA"/>
                </a:solidFill>
                <a:latin typeface="Arial" panose="020B0604020202020204" pitchFamily="34" charset="0"/>
                <a:cs typeface="Arial" panose="020B0604020202020204" pitchFamily="34" charset="0"/>
              </a:rPr>
            </a:br>
            <a:r>
              <a:rPr lang="en-US" i="1" dirty="0">
                <a:solidFill>
                  <a:srgbClr val="388CDA"/>
                </a:solidFill>
                <a:latin typeface="Arial" panose="020B0604020202020204" pitchFamily="34" charset="0"/>
                <a:cs typeface="Arial" panose="020B0604020202020204" pitchFamily="34" charset="0"/>
              </a:rPr>
              <a:t>2f) identify/explain how information/content is related and contributes to meaning as a whole; </a:t>
            </a:r>
            <a:br>
              <a:rPr lang="en-US" i="1" dirty="0">
                <a:solidFill>
                  <a:srgbClr val="388CDA"/>
                </a:solidFill>
                <a:latin typeface="Arial" panose="020B0604020202020204" pitchFamily="34" charset="0"/>
                <a:cs typeface="Arial" panose="020B0604020202020204" pitchFamily="34" charset="0"/>
              </a:rPr>
            </a:br>
            <a:r>
              <a:rPr lang="en-US" i="1" dirty="0">
                <a:solidFill>
                  <a:srgbClr val="388CDA"/>
                </a:solidFill>
                <a:latin typeface="Arial" panose="020B0604020202020204" pitchFamily="34" charset="0"/>
                <a:cs typeface="Arial" panose="020B0604020202020204" pitchFamily="34" charset="0"/>
              </a:rPr>
              <a:t>2g) identify/explain how meaning is enhanced through choice of words and phrases;</a:t>
            </a:r>
            <a:br>
              <a:rPr lang="en-US" i="1" dirty="0">
                <a:solidFill>
                  <a:srgbClr val="388CDA"/>
                </a:solidFill>
                <a:latin typeface="Arial" panose="020B0604020202020204" pitchFamily="34" charset="0"/>
                <a:cs typeface="Arial" panose="020B0604020202020204" pitchFamily="34" charset="0"/>
              </a:rPr>
            </a:br>
            <a:r>
              <a:rPr lang="en-US" i="1" dirty="0">
                <a:solidFill>
                  <a:srgbClr val="388CDA"/>
                </a:solidFill>
                <a:latin typeface="Arial" panose="020B0604020202020204" pitchFamily="34" charset="0"/>
                <a:cs typeface="Arial" panose="020B0604020202020204" pitchFamily="34" charset="0"/>
              </a:rPr>
              <a:t>2h) make comparisons within the text. </a:t>
            </a:r>
          </a:p>
          <a:p>
            <a:endParaRPr lang="en-GB" dirty="0"/>
          </a:p>
        </p:txBody>
      </p:sp>
    </p:spTree>
    <p:extLst>
      <p:ext uri="{BB962C8B-B14F-4D97-AF65-F5344CB8AC3E}">
        <p14:creationId xmlns:p14="http://schemas.microsoft.com/office/powerpoint/2010/main" val="2675277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E2DEE-293C-4449-84EB-38AFE484C54A}"/>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062AE6FE-0016-4589-9FC9-ED6E07873D84}"/>
              </a:ext>
            </a:extLst>
          </p:cNvPr>
          <p:cNvSpPr>
            <a:spLocks noGrp="1"/>
          </p:cNvSpPr>
          <p:nvPr>
            <p:ph idx="1"/>
          </p:nvPr>
        </p:nvSpPr>
        <p:spPr/>
        <p:txBody>
          <a:bodyPr/>
          <a:lstStyle/>
          <a:p>
            <a:r>
              <a:rPr lang="en-GB" dirty="0">
                <a:latin typeface="Arial" panose="020B0604020202020204" pitchFamily="34" charset="0"/>
                <a:cs typeface="Arial" panose="020B0604020202020204" pitchFamily="34" charset="0"/>
              </a:rPr>
              <a:t>The Year 6 Reading SATs paper requires a range of answering styles, including responding to </a:t>
            </a:r>
            <a:r>
              <a:rPr lang="en-US" b="1" dirty="0">
                <a:latin typeface="Arial" panose="020B0604020202020204" pitchFamily="34" charset="0"/>
                <a:cs typeface="Arial" panose="020B0604020202020204" pitchFamily="34" charset="0"/>
              </a:rPr>
              <a:t>multiple choice questions</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one-word answers</a:t>
            </a:r>
            <a:r>
              <a:rPr lang="en-US" dirty="0">
                <a:latin typeface="Arial" panose="020B0604020202020204" pitchFamily="34" charset="0"/>
                <a:cs typeface="Arial" panose="020B0604020202020204" pitchFamily="34" charset="0"/>
              </a:rPr>
              <a:t>, and multiple mark questions which require </a:t>
            </a:r>
            <a:r>
              <a:rPr lang="en-US" b="1" dirty="0">
                <a:latin typeface="Arial" panose="020B0604020202020204" pitchFamily="34" charset="0"/>
                <a:cs typeface="Arial" panose="020B0604020202020204" pitchFamily="34" charset="0"/>
              </a:rPr>
              <a:t>more formal paragraph-length answers</a:t>
            </a:r>
            <a:r>
              <a:rPr lang="en-US" dirty="0">
                <a:latin typeface="Arial" panose="020B0604020202020204" pitchFamily="34" charset="0"/>
                <a:cs typeface="Arial" panose="020B0604020202020204" pitchFamily="34" charset="0"/>
              </a:rPr>
              <a:t>. </a:t>
            </a:r>
          </a:p>
          <a:p>
            <a:endParaRPr lang="en-GB" dirty="0"/>
          </a:p>
        </p:txBody>
      </p:sp>
    </p:spTree>
    <p:extLst>
      <p:ext uri="{BB962C8B-B14F-4D97-AF65-F5344CB8AC3E}">
        <p14:creationId xmlns:p14="http://schemas.microsoft.com/office/powerpoint/2010/main" val="1557139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A7866-7A68-4AAF-92EE-303C0AC9243A}"/>
              </a:ext>
            </a:extLst>
          </p:cNvPr>
          <p:cNvSpPr>
            <a:spLocks noGrp="1"/>
          </p:cNvSpPr>
          <p:nvPr>
            <p:ph type="title"/>
          </p:nvPr>
        </p:nvSpPr>
        <p:spPr/>
        <p:txBody>
          <a:bodyPr/>
          <a:lstStyle/>
          <a:p>
            <a:r>
              <a:rPr lang="en-US" dirty="0"/>
              <a:t>Examples…</a:t>
            </a:r>
            <a:endParaRPr lang="en-GB" dirty="0"/>
          </a:p>
        </p:txBody>
      </p:sp>
      <p:pic>
        <p:nvPicPr>
          <p:cNvPr id="4" name="Content Placeholder 3">
            <a:extLst>
              <a:ext uri="{FF2B5EF4-FFF2-40B4-BE49-F238E27FC236}">
                <a16:creationId xmlns:a16="http://schemas.microsoft.com/office/drawing/2014/main" id="{0A4F1089-B5C3-4DAE-9C4E-4428D76F79AD}"/>
              </a:ext>
            </a:extLst>
          </p:cNvPr>
          <p:cNvPicPr>
            <a:picLocks noGrp="1" noChangeAspect="1"/>
          </p:cNvPicPr>
          <p:nvPr>
            <p:ph idx="1"/>
          </p:nvPr>
        </p:nvPicPr>
        <p:blipFill>
          <a:blip r:embed="rId3"/>
          <a:stretch>
            <a:fillRect/>
          </a:stretch>
        </p:blipFill>
        <p:spPr>
          <a:xfrm>
            <a:off x="2133393" y="1417638"/>
            <a:ext cx="3810000" cy="2047875"/>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B76B0AC4-A132-41BF-BC80-60AF66AC53D9}"/>
              </a:ext>
            </a:extLst>
          </p:cNvPr>
          <p:cNvPicPr>
            <a:picLocks noChangeAspect="1"/>
          </p:cNvPicPr>
          <p:nvPr/>
        </p:nvPicPr>
        <p:blipFill>
          <a:blip r:embed="rId4"/>
          <a:stretch>
            <a:fillRect/>
          </a:stretch>
        </p:blipFill>
        <p:spPr>
          <a:xfrm>
            <a:off x="823912" y="3714883"/>
            <a:ext cx="6886575" cy="15811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42051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7D6E5-A571-4FB6-B837-A97DC5300E53}"/>
              </a:ext>
            </a:extLst>
          </p:cNvPr>
          <p:cNvSpPr>
            <a:spLocks noGrp="1"/>
          </p:cNvSpPr>
          <p:nvPr>
            <p:ph type="title"/>
          </p:nvPr>
        </p:nvSpPr>
        <p:spPr/>
        <p:txBody>
          <a:bodyPr/>
          <a:lstStyle/>
          <a:p>
            <a:endParaRPr lang="en-GB" dirty="0"/>
          </a:p>
        </p:txBody>
      </p:sp>
      <p:pic>
        <p:nvPicPr>
          <p:cNvPr id="4" name="Content Placeholder 3">
            <a:extLst>
              <a:ext uri="{FF2B5EF4-FFF2-40B4-BE49-F238E27FC236}">
                <a16:creationId xmlns:a16="http://schemas.microsoft.com/office/drawing/2014/main" id="{43378882-01F7-47B2-BD7A-8315A6E34767}"/>
              </a:ext>
            </a:extLst>
          </p:cNvPr>
          <p:cNvPicPr>
            <a:picLocks noGrp="1" noChangeAspect="1"/>
          </p:cNvPicPr>
          <p:nvPr>
            <p:ph idx="1"/>
          </p:nvPr>
        </p:nvPicPr>
        <p:blipFill>
          <a:blip r:embed="rId3"/>
          <a:stretch>
            <a:fillRect/>
          </a:stretch>
        </p:blipFill>
        <p:spPr>
          <a:xfrm>
            <a:off x="457200" y="2868612"/>
            <a:ext cx="6848475" cy="3714750"/>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F2AFE30C-CF15-4D71-8AB5-0287B95FF33F}"/>
              </a:ext>
            </a:extLst>
          </p:cNvPr>
          <p:cNvPicPr>
            <a:picLocks noChangeAspect="1"/>
          </p:cNvPicPr>
          <p:nvPr/>
        </p:nvPicPr>
        <p:blipFill>
          <a:blip r:embed="rId4"/>
          <a:stretch>
            <a:fillRect/>
          </a:stretch>
        </p:blipFill>
        <p:spPr>
          <a:xfrm>
            <a:off x="3881437" y="680086"/>
            <a:ext cx="3987747" cy="218852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52919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52437-E075-4C49-818A-72DDD4DECA5E}"/>
              </a:ext>
            </a:extLst>
          </p:cNvPr>
          <p:cNvSpPr>
            <a:spLocks noGrp="1"/>
          </p:cNvSpPr>
          <p:nvPr>
            <p:ph type="title"/>
          </p:nvPr>
        </p:nvSpPr>
        <p:spPr/>
        <p:txBody>
          <a:bodyPr/>
          <a:lstStyle/>
          <a:p>
            <a:r>
              <a:rPr lang="en-US" dirty="0"/>
              <a:t>What are the SATs?</a:t>
            </a:r>
            <a:endParaRPr lang="en-GB" dirty="0"/>
          </a:p>
        </p:txBody>
      </p:sp>
      <p:sp>
        <p:nvSpPr>
          <p:cNvPr id="3" name="Content Placeholder 2">
            <a:extLst>
              <a:ext uri="{FF2B5EF4-FFF2-40B4-BE49-F238E27FC236}">
                <a16:creationId xmlns:a16="http://schemas.microsoft.com/office/drawing/2014/main" id="{74F8BE97-895E-4057-9EA4-24F8405914C6}"/>
              </a:ext>
            </a:extLst>
          </p:cNvPr>
          <p:cNvSpPr>
            <a:spLocks noGrp="1"/>
          </p:cNvSpPr>
          <p:nvPr>
            <p:ph idx="1"/>
          </p:nvPr>
        </p:nvSpPr>
        <p:spPr/>
        <p:txBody>
          <a:bodyPr vert="horz" lIns="91440" tIns="45720" rIns="91440" bIns="45720" rtlCol="0" anchor="t">
            <a:normAutofit fontScale="85000" lnSpcReduction="10000"/>
          </a:bodyPr>
          <a:lstStyle/>
          <a:p>
            <a:pPr indent="-342900">
              <a:buFont typeface="Arial" charset="0"/>
              <a:buChar char="•"/>
            </a:pPr>
            <a:r>
              <a:rPr lang="en-GB" dirty="0">
                <a:latin typeface="Arial" charset="0"/>
                <a:ea typeface="Arial" charset="0"/>
                <a:cs typeface="Arial" charset="0"/>
              </a:rPr>
              <a:t>SATs is a term people use to refer to End of Key Stage 2 Assessments; </a:t>
            </a:r>
          </a:p>
          <a:p>
            <a:pPr indent="-342900">
              <a:buFont typeface="Arial" charset="0"/>
              <a:buChar char="•"/>
            </a:pPr>
            <a:endParaRPr lang="en-GB" dirty="0">
              <a:latin typeface="Arial" charset="0"/>
              <a:ea typeface="Arial" charset="0"/>
              <a:cs typeface="Arial" charset="0"/>
            </a:endParaRPr>
          </a:p>
          <a:p>
            <a:pPr indent="-342900">
              <a:buFont typeface="Arial" charset="0"/>
              <a:buChar char="•"/>
            </a:pPr>
            <a:r>
              <a:rPr lang="en-GB" dirty="0">
                <a:latin typeface="Arial"/>
                <a:ea typeface="Arial" charset="0"/>
                <a:cs typeface="Arial"/>
              </a:rPr>
              <a:t>It lasts for four days beginning on the Monday AFTER the first May bank holiday </a:t>
            </a:r>
            <a:endParaRPr lang="en-GB" dirty="0">
              <a:latin typeface="Arial" charset="0"/>
              <a:ea typeface="Arial" charset="0"/>
              <a:cs typeface="Arial" charset="0"/>
            </a:endParaRPr>
          </a:p>
          <a:p>
            <a:pPr indent="-342900">
              <a:buFont typeface="Arial" charset="0"/>
              <a:buChar char="•"/>
            </a:pPr>
            <a:r>
              <a:rPr lang="en-GB" dirty="0">
                <a:latin typeface="Arial"/>
                <a:ea typeface="Arial" charset="0"/>
                <a:cs typeface="Arial"/>
              </a:rPr>
              <a:t>Children will sit the following SATs papers:</a:t>
            </a:r>
            <a:br>
              <a:rPr lang="en-GB" dirty="0">
                <a:latin typeface="Arial" charset="0"/>
                <a:ea typeface="Arial" charset="0"/>
                <a:cs typeface="Arial" charset="0"/>
              </a:rPr>
            </a:br>
            <a:r>
              <a:rPr lang="en-GB" dirty="0">
                <a:solidFill>
                  <a:srgbClr val="388CDA"/>
                </a:solidFill>
                <a:latin typeface="Arial"/>
                <a:ea typeface="Arial" charset="0"/>
                <a:cs typeface="Arial"/>
              </a:rPr>
              <a:t>- Grammar, Punctuation and Spelling (Paper 1) –Monday </a:t>
            </a:r>
            <a:br>
              <a:rPr lang="en-GB" dirty="0">
                <a:latin typeface="Arial" charset="0"/>
                <a:ea typeface="Arial" charset="0"/>
                <a:cs typeface="Arial" charset="0"/>
              </a:rPr>
            </a:br>
            <a:r>
              <a:rPr lang="en-GB" dirty="0">
                <a:solidFill>
                  <a:srgbClr val="388CDA"/>
                </a:solidFill>
                <a:latin typeface="Arial"/>
                <a:ea typeface="Arial" charset="0"/>
                <a:cs typeface="Arial"/>
              </a:rPr>
              <a:t>- Grammar, Punctuation and Spelling (Paper 2) – Monday </a:t>
            </a:r>
            <a:br>
              <a:rPr lang="en-GB" dirty="0">
                <a:latin typeface="Arial" charset="0"/>
                <a:ea typeface="Arial" charset="0"/>
                <a:cs typeface="Arial" charset="0"/>
              </a:rPr>
            </a:br>
            <a:r>
              <a:rPr lang="en-GB" dirty="0">
                <a:solidFill>
                  <a:srgbClr val="388CDA"/>
                </a:solidFill>
                <a:latin typeface="Arial"/>
                <a:ea typeface="Arial" charset="0"/>
                <a:cs typeface="Arial"/>
              </a:rPr>
              <a:t>- Reading – Tuesday</a:t>
            </a:r>
            <a:br>
              <a:rPr lang="en-GB" dirty="0">
                <a:latin typeface="Arial" charset="0"/>
                <a:ea typeface="Arial" charset="0"/>
                <a:cs typeface="Arial" charset="0"/>
              </a:rPr>
            </a:br>
            <a:r>
              <a:rPr lang="en-GB" dirty="0">
                <a:solidFill>
                  <a:srgbClr val="388CDA"/>
                </a:solidFill>
                <a:latin typeface="Arial"/>
                <a:ea typeface="Arial" charset="0"/>
                <a:cs typeface="Arial"/>
              </a:rPr>
              <a:t>- Maths Paper 1 (Arithmetic) –Wednesday</a:t>
            </a:r>
            <a:br>
              <a:rPr lang="en-GB" dirty="0">
                <a:latin typeface="Arial" charset="0"/>
                <a:ea typeface="Arial" charset="0"/>
                <a:cs typeface="Arial" charset="0"/>
              </a:rPr>
            </a:br>
            <a:r>
              <a:rPr lang="en-GB" dirty="0">
                <a:solidFill>
                  <a:srgbClr val="388CDA"/>
                </a:solidFill>
                <a:latin typeface="Arial"/>
                <a:ea typeface="Arial" charset="0"/>
                <a:cs typeface="Arial"/>
              </a:rPr>
              <a:t>- Maths Paper 2 (Reasoning) – Wednesday</a:t>
            </a:r>
            <a:br>
              <a:rPr lang="en-GB" dirty="0">
                <a:latin typeface="Arial" charset="0"/>
                <a:ea typeface="Arial" charset="0"/>
                <a:cs typeface="Arial" charset="0"/>
              </a:rPr>
            </a:br>
            <a:r>
              <a:rPr lang="en-GB" dirty="0">
                <a:solidFill>
                  <a:srgbClr val="388CDA"/>
                </a:solidFill>
                <a:latin typeface="Arial"/>
                <a:ea typeface="Arial" charset="0"/>
                <a:cs typeface="Arial"/>
              </a:rPr>
              <a:t>- Maths Paper 3 (Reasoning) – Thursday</a:t>
            </a:r>
          </a:p>
          <a:p>
            <a:pPr marL="114300" indent="0">
              <a:buNone/>
            </a:pPr>
            <a:endParaRPr lang="en-GB" dirty="0">
              <a:solidFill>
                <a:srgbClr val="388CDA"/>
              </a:solidFill>
              <a:latin typeface="Arial" charset="0"/>
              <a:ea typeface="Arial" charset="0"/>
              <a:cs typeface="Arial" charset="0"/>
            </a:endParaRPr>
          </a:p>
          <a:p>
            <a:pPr indent="-342900">
              <a:buFont typeface="Arial" charset="0"/>
              <a:buChar char="•"/>
            </a:pPr>
            <a:r>
              <a:rPr lang="en-GB" dirty="0">
                <a:latin typeface="Arial" charset="0"/>
                <a:ea typeface="Arial" charset="0"/>
                <a:cs typeface="Arial" charset="0"/>
              </a:rPr>
              <a:t>Writing is assessed using evidence collected by your child’s English teacher throughout Year 6, so </a:t>
            </a:r>
            <a:r>
              <a:rPr lang="en-GB" b="1" dirty="0">
                <a:latin typeface="Arial" charset="0"/>
                <a:ea typeface="Arial" charset="0"/>
                <a:cs typeface="Arial" charset="0"/>
              </a:rPr>
              <a:t>there is no Year 6 SATs writing test</a:t>
            </a:r>
            <a:r>
              <a:rPr lang="en-GB" dirty="0">
                <a:latin typeface="Arial" charset="0"/>
                <a:ea typeface="Arial" charset="0"/>
                <a:cs typeface="Arial" charset="0"/>
              </a:rPr>
              <a:t>.</a:t>
            </a:r>
            <a:endParaRPr lang="en-GB" dirty="0"/>
          </a:p>
        </p:txBody>
      </p:sp>
    </p:spTree>
    <p:extLst>
      <p:ext uri="{BB962C8B-B14F-4D97-AF65-F5344CB8AC3E}">
        <p14:creationId xmlns:p14="http://schemas.microsoft.com/office/powerpoint/2010/main" val="769202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DCE4E-FDD6-4586-AD07-3139787B920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2CDB260-F2AC-420E-BFF9-E3CD59FC2D66}"/>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204E4DC1-6732-492F-B700-55A1C73F4CFD}"/>
              </a:ext>
            </a:extLst>
          </p:cNvPr>
          <p:cNvPicPr>
            <a:picLocks noChangeAspect="1"/>
          </p:cNvPicPr>
          <p:nvPr/>
        </p:nvPicPr>
        <p:blipFill>
          <a:blip r:embed="rId3"/>
          <a:stretch>
            <a:fillRect/>
          </a:stretch>
        </p:blipFill>
        <p:spPr>
          <a:xfrm>
            <a:off x="477024" y="1582372"/>
            <a:ext cx="7237421" cy="1626247"/>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1DCABC56-F6CC-46C4-AD41-C4F08FD12369}"/>
              </a:ext>
            </a:extLst>
          </p:cNvPr>
          <p:cNvPicPr>
            <a:picLocks noChangeAspect="1"/>
          </p:cNvPicPr>
          <p:nvPr/>
        </p:nvPicPr>
        <p:blipFill>
          <a:blip r:embed="rId4"/>
          <a:stretch>
            <a:fillRect/>
          </a:stretch>
        </p:blipFill>
        <p:spPr>
          <a:xfrm>
            <a:off x="350869" y="3859758"/>
            <a:ext cx="7613610" cy="18899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75636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76B54-0E99-49BF-906E-5A73B638CD35}"/>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CE246139-84B6-42C0-9ACE-D8DF264ABDAE}"/>
              </a:ext>
            </a:extLst>
          </p:cNvPr>
          <p:cNvPicPr>
            <a:picLocks noGrp="1" noChangeAspect="1"/>
          </p:cNvPicPr>
          <p:nvPr>
            <p:ph idx="1"/>
          </p:nvPr>
        </p:nvPicPr>
        <p:blipFill>
          <a:blip r:embed="rId3"/>
          <a:stretch>
            <a:fillRect/>
          </a:stretch>
        </p:blipFill>
        <p:spPr>
          <a:xfrm>
            <a:off x="229320" y="2612025"/>
            <a:ext cx="7628828" cy="1891126"/>
          </a:xfrm>
          <a:prstGeom prst="rect">
            <a:avLst/>
          </a:prstGeom>
          <a:effectLst>
            <a:outerShdw blurRad="50800" dist="38100" dir="2700000" algn="tl" rotWithShape="0">
              <a:srgbClr val="C73A43">
                <a:alpha val="40000"/>
              </a:srgbClr>
            </a:outerShdw>
          </a:effectLst>
        </p:spPr>
      </p:pic>
    </p:spTree>
    <p:extLst>
      <p:ext uri="{BB962C8B-B14F-4D97-AF65-F5344CB8AC3E}">
        <p14:creationId xmlns:p14="http://schemas.microsoft.com/office/powerpoint/2010/main" val="1717840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EA00-3B71-4747-91B4-67DF3AD3D20F}"/>
              </a:ext>
            </a:extLst>
          </p:cNvPr>
          <p:cNvSpPr>
            <a:spLocks noGrp="1"/>
          </p:cNvSpPr>
          <p:nvPr>
            <p:ph type="title"/>
          </p:nvPr>
        </p:nvSpPr>
        <p:spPr/>
        <p:txBody>
          <a:bodyPr/>
          <a:lstStyle/>
          <a:p>
            <a:r>
              <a:rPr lang="en-US" dirty="0"/>
              <a:t>Hints and tips…</a:t>
            </a:r>
            <a:endParaRPr lang="en-GB" dirty="0"/>
          </a:p>
        </p:txBody>
      </p:sp>
      <p:sp>
        <p:nvSpPr>
          <p:cNvPr id="3" name="Content Placeholder 2">
            <a:extLst>
              <a:ext uri="{FF2B5EF4-FFF2-40B4-BE49-F238E27FC236}">
                <a16:creationId xmlns:a16="http://schemas.microsoft.com/office/drawing/2014/main" id="{8B76398F-D4C5-46ED-9D65-3AECCE248C82}"/>
              </a:ext>
            </a:extLst>
          </p:cNvPr>
          <p:cNvSpPr>
            <a:spLocks noGrp="1"/>
          </p:cNvSpPr>
          <p:nvPr>
            <p:ph idx="1"/>
          </p:nvPr>
        </p:nvSpPr>
        <p:spPr/>
        <p:txBody>
          <a:bodyPr vert="horz" lIns="91440" tIns="45720" rIns="91440" bIns="45720" rtlCol="0" anchor="t">
            <a:normAutofit fontScale="92500" lnSpcReduction="20000"/>
          </a:bodyPr>
          <a:lstStyle/>
          <a:p>
            <a:r>
              <a:rPr lang="en-GB" dirty="0">
                <a:latin typeface="Arial"/>
                <a:cs typeface="Arial"/>
              </a:rPr>
              <a:t>Since the current testing format for the Year 6 SATs began in 2016, there has been a tendency for the number of marks to go in favour towards three particular types of content domain / questions. </a:t>
            </a:r>
          </a:p>
          <a:p>
            <a:endParaRPr lang="en-GB" dirty="0">
              <a:latin typeface="Arial" panose="020B0604020202020204" pitchFamily="34" charset="0"/>
              <a:cs typeface="Arial" panose="020B0604020202020204" pitchFamily="34" charset="0"/>
            </a:endParaRPr>
          </a:p>
          <a:p>
            <a:r>
              <a:rPr lang="en-GB" dirty="0">
                <a:latin typeface="Arial"/>
                <a:cs typeface="Arial"/>
              </a:rPr>
              <a:t>For example, in previous papers</a:t>
            </a:r>
            <a:endParaRPr lang="en-GB" dirty="0">
              <a:latin typeface="Arial" panose="020B0604020202020204" pitchFamily="34" charset="0"/>
              <a:cs typeface="Arial" panose="020B0604020202020204" pitchFamily="34" charset="0"/>
            </a:endParaRPr>
          </a:p>
          <a:p>
            <a:pPr marL="285750" indent="-285750">
              <a:buFontTx/>
              <a:buChar char="-"/>
            </a:pPr>
            <a:r>
              <a:rPr lang="en-GB" b="1" dirty="0">
                <a:solidFill>
                  <a:srgbClr val="388CDA"/>
                </a:solidFill>
                <a:latin typeface="Arial" panose="020B0604020202020204" pitchFamily="34" charset="0"/>
                <a:cs typeface="Arial" panose="020B0604020202020204" pitchFamily="34" charset="0"/>
              </a:rPr>
              <a:t>20% of marks </a:t>
            </a:r>
            <a:r>
              <a:rPr lang="en-GB" dirty="0">
                <a:solidFill>
                  <a:srgbClr val="388CDA"/>
                </a:solidFill>
                <a:latin typeface="Arial" panose="020B0604020202020204" pitchFamily="34" charset="0"/>
                <a:cs typeface="Arial" panose="020B0604020202020204" pitchFamily="34" charset="0"/>
              </a:rPr>
              <a:t>could be gained by answering questions where children had to </a:t>
            </a:r>
            <a:r>
              <a:rPr lang="en-GB" b="1" dirty="0">
                <a:solidFill>
                  <a:srgbClr val="388CDA"/>
                </a:solidFill>
                <a:latin typeface="Arial" panose="020B0604020202020204" pitchFamily="34" charset="0"/>
                <a:cs typeface="Arial" panose="020B0604020202020204" pitchFamily="34" charset="0"/>
              </a:rPr>
              <a:t>give/explain the meaning of words in context </a:t>
            </a:r>
            <a:r>
              <a:rPr lang="en-GB" dirty="0">
                <a:solidFill>
                  <a:srgbClr val="388CDA"/>
                </a:solidFill>
                <a:latin typeface="Arial" panose="020B0604020202020204" pitchFamily="34" charset="0"/>
                <a:cs typeface="Arial" panose="020B0604020202020204" pitchFamily="34" charset="0"/>
              </a:rPr>
              <a:t>(Content Domain 2a);</a:t>
            </a:r>
          </a:p>
          <a:p>
            <a:pPr marL="285750" indent="-285750">
              <a:buFontTx/>
              <a:buChar char="-"/>
            </a:pPr>
            <a:r>
              <a:rPr lang="en-GB" b="1" dirty="0">
                <a:solidFill>
                  <a:srgbClr val="388CDA"/>
                </a:solidFill>
                <a:latin typeface="Arial" panose="020B0604020202020204" pitchFamily="34" charset="0"/>
                <a:cs typeface="Arial" panose="020B0604020202020204" pitchFamily="34" charset="0"/>
              </a:rPr>
              <a:t>Over a quarter of marks </a:t>
            </a:r>
            <a:r>
              <a:rPr lang="en-GB" dirty="0">
                <a:solidFill>
                  <a:srgbClr val="388CDA"/>
                </a:solidFill>
                <a:latin typeface="Arial" panose="020B0604020202020204" pitchFamily="34" charset="0"/>
                <a:cs typeface="Arial" panose="020B0604020202020204" pitchFamily="34" charset="0"/>
              </a:rPr>
              <a:t>could be gained by answering questions where children had to </a:t>
            </a:r>
            <a:r>
              <a:rPr lang="en-GB" b="1" dirty="0">
                <a:solidFill>
                  <a:srgbClr val="388CDA"/>
                </a:solidFill>
                <a:latin typeface="Arial" panose="020B0604020202020204" pitchFamily="34" charset="0"/>
                <a:cs typeface="Arial" panose="020B0604020202020204" pitchFamily="34" charset="0"/>
              </a:rPr>
              <a:t>retrieve/record information or details from the texts </a:t>
            </a:r>
            <a:r>
              <a:rPr lang="en-GB" dirty="0">
                <a:solidFill>
                  <a:srgbClr val="388CDA"/>
                </a:solidFill>
                <a:latin typeface="Arial" panose="020B0604020202020204" pitchFamily="34" charset="0"/>
                <a:cs typeface="Arial" panose="020B0604020202020204" pitchFamily="34" charset="0"/>
              </a:rPr>
              <a:t>(2b);</a:t>
            </a:r>
          </a:p>
          <a:p>
            <a:pPr marL="285750" indent="-285750">
              <a:buFontTx/>
              <a:buChar char="-"/>
            </a:pPr>
            <a:r>
              <a:rPr lang="en-GB" b="1" dirty="0">
                <a:solidFill>
                  <a:srgbClr val="388CDA"/>
                </a:solidFill>
                <a:latin typeface="Arial" panose="020B0604020202020204" pitchFamily="34" charset="0"/>
                <a:cs typeface="Arial" panose="020B0604020202020204" pitchFamily="34" charset="0"/>
              </a:rPr>
              <a:t>Almost half of the marks </a:t>
            </a:r>
            <a:r>
              <a:rPr lang="en-GB" dirty="0">
                <a:solidFill>
                  <a:srgbClr val="388CDA"/>
                </a:solidFill>
                <a:latin typeface="Arial" panose="020B0604020202020204" pitchFamily="34" charset="0"/>
                <a:cs typeface="Arial" panose="020B0604020202020204" pitchFamily="34" charset="0"/>
              </a:rPr>
              <a:t>were allotted to questions requiring children to </a:t>
            </a:r>
            <a:r>
              <a:rPr lang="en-GB" b="1" dirty="0">
                <a:solidFill>
                  <a:srgbClr val="388CDA"/>
                </a:solidFill>
                <a:latin typeface="Arial" panose="020B0604020202020204" pitchFamily="34" charset="0"/>
                <a:cs typeface="Arial" panose="020B0604020202020204" pitchFamily="34" charset="0"/>
              </a:rPr>
              <a:t>make inferences from a text, justifying inferences with text evidence </a:t>
            </a:r>
            <a:r>
              <a:rPr lang="en-GB" dirty="0">
                <a:solidFill>
                  <a:srgbClr val="388CDA"/>
                </a:solidFill>
                <a:latin typeface="Arial" panose="020B0604020202020204" pitchFamily="34" charset="0"/>
                <a:cs typeface="Arial" panose="020B0604020202020204" pitchFamily="34" charset="0"/>
              </a:rPr>
              <a:t>(2d).</a:t>
            </a:r>
          </a:p>
          <a:p>
            <a:endParaRPr lang="en-GB" dirty="0"/>
          </a:p>
        </p:txBody>
      </p:sp>
    </p:spTree>
    <p:extLst>
      <p:ext uri="{BB962C8B-B14F-4D97-AF65-F5344CB8AC3E}">
        <p14:creationId xmlns:p14="http://schemas.microsoft.com/office/powerpoint/2010/main" val="3265830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588E-25CF-4670-BD53-09E4134C28A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F95A709-86C9-4D0D-9543-72EC87F50876}"/>
              </a:ext>
            </a:extLst>
          </p:cNvPr>
          <p:cNvSpPr>
            <a:spLocks noGrp="1"/>
          </p:cNvSpPr>
          <p:nvPr>
            <p:ph idx="1"/>
          </p:nvPr>
        </p:nvSpPr>
        <p:spPr/>
        <p:txBody>
          <a:bodyPr/>
          <a:lstStyle/>
          <a:p>
            <a:pPr marL="114300" indent="0">
              <a:buNone/>
            </a:pPr>
            <a:r>
              <a:rPr lang="en-GB" dirty="0">
                <a:latin typeface="Arial" panose="020B0604020202020204" pitchFamily="34" charset="0"/>
                <a:cs typeface="Arial" panose="020B0604020202020204" pitchFamily="34" charset="0"/>
              </a:rPr>
              <a:t>So, </a:t>
            </a:r>
            <a:r>
              <a:rPr lang="en-GB" b="1" dirty="0">
                <a:latin typeface="Arial" panose="020B0604020202020204" pitchFamily="34" charset="0"/>
                <a:cs typeface="Arial" panose="020B0604020202020204" pitchFamily="34" charset="0"/>
              </a:rPr>
              <a:t>when reading with your child at home</a:t>
            </a:r>
            <a:r>
              <a:rPr lang="en-GB" dirty="0">
                <a:latin typeface="Arial" panose="020B0604020202020204" pitchFamily="34" charset="0"/>
                <a:cs typeface="Arial" panose="020B0604020202020204" pitchFamily="34" charset="0"/>
              </a:rPr>
              <a:t>, try asking questions like:</a:t>
            </a:r>
          </a:p>
          <a:p>
            <a:pPr marL="285750" indent="-285750"/>
            <a:r>
              <a:rPr lang="en-US" dirty="0">
                <a:latin typeface="Arial" panose="020B0604020202020204" pitchFamily="34" charset="0"/>
                <a:cs typeface="Arial" panose="020B0604020202020204" pitchFamily="34" charset="0"/>
              </a:rPr>
              <a:t>Find a word in this paragraph that is closest in meaning to ‘provide word –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e.g. annoyed’ (2a);</a:t>
            </a:r>
          </a:p>
          <a:p>
            <a:pPr marL="285750" indent="-285750"/>
            <a:r>
              <a:rPr lang="en-US" dirty="0">
                <a:latin typeface="Arial" panose="020B0604020202020204" pitchFamily="34" charset="0"/>
                <a:cs typeface="Arial" panose="020B0604020202020204" pitchFamily="34" charset="0"/>
              </a:rPr>
              <a:t>In what year did ‘provide fact – e.g. the French authorities make it illegal for people to swim from France to England’? (2b);</a:t>
            </a:r>
          </a:p>
          <a:p>
            <a:pPr marL="285750" indent="-285750"/>
            <a:r>
              <a:rPr lang="en-US" dirty="0">
                <a:latin typeface="Arial" panose="020B0604020202020204" pitchFamily="34" charset="0"/>
                <a:cs typeface="Arial" panose="020B0604020202020204" pitchFamily="34" charset="0"/>
              </a:rPr>
              <a:t>In the last paragraph, X does not want to Y.</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Give two reasons why X does not want Y. (2d)</a:t>
            </a:r>
            <a:endParaRPr lang="en-GB"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725253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264947" y="0"/>
            <a:ext cx="5429250" cy="2000250"/>
          </a:xfrm>
          <a:prstGeom prst="rect">
            <a:avLst/>
          </a:prstGeom>
        </p:spPr>
      </p:pic>
      <p:sp>
        <p:nvSpPr>
          <p:cNvPr id="5" name="Content Placeholder 4"/>
          <p:cNvSpPr>
            <a:spLocks noGrp="1"/>
          </p:cNvSpPr>
          <p:nvPr>
            <p:ph idx="1"/>
          </p:nvPr>
        </p:nvSpPr>
        <p:spPr>
          <a:xfrm>
            <a:off x="377687" y="2457451"/>
            <a:ext cx="7400948" cy="4800600"/>
          </a:xfrm>
        </p:spPr>
        <p:txBody>
          <a:bodyPr/>
          <a:lstStyle/>
          <a:p>
            <a:r>
              <a:rPr lang="en-GB" dirty="0"/>
              <a:t>Online computer quizzes on the books read</a:t>
            </a:r>
          </a:p>
          <a:p>
            <a:r>
              <a:rPr lang="en-GB" dirty="0"/>
              <a:t>ZPD Range 0.1+</a:t>
            </a:r>
          </a:p>
          <a:p>
            <a:r>
              <a:rPr lang="en-GB" dirty="0"/>
              <a:t>Reading age</a:t>
            </a:r>
          </a:p>
          <a:p>
            <a:r>
              <a:rPr lang="en-GB" dirty="0"/>
              <a:t>Words read</a:t>
            </a:r>
          </a:p>
          <a:p>
            <a:r>
              <a:rPr lang="en-GB" dirty="0"/>
              <a:t>Develops vocabulary knowledge</a:t>
            </a:r>
          </a:p>
          <a:p>
            <a:pPr marL="114300" indent="0">
              <a:buNone/>
            </a:pPr>
            <a:endParaRPr lang="en-GB" dirty="0"/>
          </a:p>
          <a:p>
            <a:pPr marL="114300" indent="0">
              <a:buNone/>
            </a:pPr>
            <a:endParaRPr lang="en-GB" dirty="0"/>
          </a:p>
          <a:p>
            <a:endParaRPr lang="en-GB" dirty="0"/>
          </a:p>
        </p:txBody>
      </p:sp>
    </p:spTree>
    <p:extLst>
      <p:ext uri="{BB962C8B-B14F-4D97-AF65-F5344CB8AC3E}">
        <p14:creationId xmlns:p14="http://schemas.microsoft.com/office/powerpoint/2010/main" val="2076887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264947" y="0"/>
            <a:ext cx="5429250" cy="2000250"/>
          </a:xfrm>
          <a:prstGeom prst="rect">
            <a:avLst/>
          </a:prstGeom>
        </p:spPr>
      </p:pic>
      <p:sp>
        <p:nvSpPr>
          <p:cNvPr id="5" name="Content Placeholder 4"/>
          <p:cNvSpPr>
            <a:spLocks noGrp="1"/>
          </p:cNvSpPr>
          <p:nvPr>
            <p:ph idx="1"/>
          </p:nvPr>
        </p:nvSpPr>
        <p:spPr>
          <a:xfrm>
            <a:off x="377687" y="2457451"/>
            <a:ext cx="7400948" cy="4800600"/>
          </a:xfrm>
        </p:spPr>
        <p:txBody>
          <a:bodyPr vert="horz" lIns="91440" tIns="45720" rIns="91440" bIns="45720" rtlCol="0" anchor="t">
            <a:normAutofit/>
          </a:bodyPr>
          <a:lstStyle/>
          <a:p>
            <a:pPr marL="114300" indent="0">
              <a:buNone/>
            </a:pPr>
            <a:r>
              <a:rPr lang="en-GB" dirty="0">
                <a:ea typeface="Calibri"/>
                <a:cs typeface="Calibri"/>
              </a:rPr>
              <a:t>Termly reviews:</a:t>
            </a:r>
          </a:p>
          <a:p>
            <a:pPr marL="114300" indent="0">
              <a:buNone/>
            </a:pPr>
            <a:r>
              <a:rPr lang="en-GB" dirty="0">
                <a:ea typeface="Calibri"/>
                <a:cs typeface="Calibri"/>
              </a:rPr>
              <a:t>ZPD = reading range</a:t>
            </a:r>
            <a:endParaRPr lang="en-GB" dirty="0"/>
          </a:p>
          <a:p>
            <a:pPr marL="114300" indent="0">
              <a:buNone/>
            </a:pPr>
            <a:r>
              <a:rPr lang="en-GB" dirty="0">
                <a:ea typeface="Calibri"/>
                <a:cs typeface="Calibri"/>
              </a:rPr>
              <a:t>Targets = point per book.</a:t>
            </a:r>
          </a:p>
          <a:p>
            <a:pPr marL="114300" indent="0">
              <a:buNone/>
            </a:pPr>
            <a:r>
              <a:rPr lang="en-GB" dirty="0">
                <a:ea typeface="Calibri"/>
                <a:cs typeface="Calibri"/>
              </a:rPr>
              <a:t>Students reading for 20 minutes a day, within their ZPD, will meet their target. </a:t>
            </a:r>
          </a:p>
          <a:p>
            <a:pPr marL="114300" indent="0">
              <a:buNone/>
            </a:pPr>
            <a:endParaRPr lang="en-GB" dirty="0">
              <a:ea typeface="Calibri"/>
              <a:cs typeface="Calibri"/>
            </a:endParaRPr>
          </a:p>
          <a:p>
            <a:pPr marL="114300" indent="0">
              <a:buNone/>
            </a:pPr>
            <a:r>
              <a:rPr lang="en-GB" dirty="0">
                <a:ea typeface="Calibri"/>
                <a:cs typeface="Calibri"/>
              </a:rPr>
              <a:t>Accuracy = 85% aim minimum</a:t>
            </a:r>
          </a:p>
          <a:p>
            <a:pPr marL="114300" indent="0">
              <a:buNone/>
            </a:pPr>
            <a:r>
              <a:rPr lang="en-GB" dirty="0">
                <a:ea typeface="Calibri"/>
                <a:cs typeface="Calibri"/>
              </a:rPr>
              <a:t>Key skill for SATs revision. </a:t>
            </a:r>
          </a:p>
          <a:p>
            <a:pPr marL="114300" indent="0">
              <a:buNone/>
            </a:pPr>
            <a:r>
              <a:rPr lang="en-GB" dirty="0">
                <a:ea typeface="Calibri"/>
                <a:cs typeface="Calibri"/>
              </a:rPr>
              <a:t>Quality reading not quantity. </a:t>
            </a:r>
          </a:p>
        </p:txBody>
      </p:sp>
    </p:spTree>
    <p:extLst>
      <p:ext uri="{BB962C8B-B14F-4D97-AF65-F5344CB8AC3E}">
        <p14:creationId xmlns:p14="http://schemas.microsoft.com/office/powerpoint/2010/main" val="1188166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81CA5-9703-42D4-AF28-013258FDC3D8}"/>
              </a:ext>
            </a:extLst>
          </p:cNvPr>
          <p:cNvSpPr>
            <a:spLocks noGrp="1"/>
          </p:cNvSpPr>
          <p:nvPr>
            <p:ph type="title"/>
          </p:nvPr>
        </p:nvSpPr>
        <p:spPr/>
        <p:txBody>
          <a:bodyPr/>
          <a:lstStyle/>
          <a:p>
            <a:r>
              <a:rPr lang="en-US" dirty="0" err="1"/>
              <a:t>Maths</a:t>
            </a:r>
            <a:r>
              <a:rPr lang="en-US" dirty="0"/>
              <a:t> 1 - arithmetic</a:t>
            </a:r>
            <a:endParaRPr lang="en-GB" dirty="0"/>
          </a:p>
        </p:txBody>
      </p:sp>
      <p:sp>
        <p:nvSpPr>
          <p:cNvPr id="3" name="Content Placeholder 2">
            <a:extLst>
              <a:ext uri="{FF2B5EF4-FFF2-40B4-BE49-F238E27FC236}">
                <a16:creationId xmlns:a16="http://schemas.microsoft.com/office/drawing/2014/main" id="{5E0E0F7E-249E-4B7D-90F1-19D24F811169}"/>
              </a:ext>
            </a:extLst>
          </p:cNvPr>
          <p:cNvSpPr>
            <a:spLocks noGrp="1"/>
          </p:cNvSpPr>
          <p:nvPr>
            <p:ph idx="1"/>
          </p:nvPr>
        </p:nvSpPr>
        <p:spPr/>
        <p:txBody>
          <a:bodyPr>
            <a:normAutofit/>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Standard timing of </a:t>
            </a:r>
            <a:r>
              <a:rPr lang="en-US" b="1" dirty="0">
                <a:latin typeface="Arial" panose="020B0604020202020204" pitchFamily="34" charset="0"/>
                <a:cs typeface="Arial" panose="020B0604020202020204" pitchFamily="34" charset="0"/>
              </a:rPr>
              <a:t>30 minutes</a:t>
            </a:r>
            <a:r>
              <a:rPr lang="en-US" dirty="0">
                <a:latin typeface="Arial" panose="020B0604020202020204" pitchFamily="34" charset="0"/>
                <a:cs typeface="Arial" panose="020B0604020202020204" pitchFamily="34" charset="0"/>
              </a:rPr>
              <a:t> and is worth a total of </a:t>
            </a:r>
            <a:r>
              <a:rPr lang="en-US" b="1" dirty="0">
                <a:latin typeface="Arial" panose="020B0604020202020204" pitchFamily="34" charset="0"/>
                <a:cs typeface="Arial" panose="020B0604020202020204" pitchFamily="34" charset="0"/>
              </a:rPr>
              <a:t>40 marks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It covers the </a:t>
            </a:r>
            <a:r>
              <a:rPr lang="en-US" b="1" dirty="0">
                <a:latin typeface="Arial" panose="020B0604020202020204" pitchFamily="34" charset="0"/>
                <a:cs typeface="Arial" panose="020B0604020202020204" pitchFamily="34" charset="0"/>
              </a:rPr>
              <a:t>four operations </a:t>
            </a:r>
            <a:r>
              <a:rPr lang="en-US" dirty="0">
                <a:latin typeface="Arial" panose="020B0604020202020204" pitchFamily="34" charset="0"/>
                <a:cs typeface="Arial" panose="020B0604020202020204" pitchFamily="34" charset="0"/>
              </a:rPr>
              <a:t>(division, multiplication, addition, subtraction and mixed operation calculations requiring </a:t>
            </a:r>
            <a:r>
              <a:rPr lang="en-US" b="1" dirty="0">
                <a:latin typeface="Arial" panose="020B0604020202020204" pitchFamily="34" charset="0"/>
                <a:cs typeface="Arial" panose="020B0604020202020204" pitchFamily="34" charset="0"/>
              </a:rPr>
              <a:t>BODMAS</a:t>
            </a:r>
            <a:r>
              <a:rPr lang="en-US" dirty="0">
                <a:latin typeface="Arial" panose="020B0604020202020204" pitchFamily="34" charset="0"/>
                <a:cs typeface="Arial" panose="020B0604020202020204" pitchFamily="34" charset="0"/>
              </a:rPr>
              <a:t>), as well as </a:t>
            </a:r>
            <a:r>
              <a:rPr lang="en-US" b="1" dirty="0">
                <a:latin typeface="Arial" panose="020B0604020202020204" pitchFamily="34" charset="0"/>
                <a:cs typeface="Arial" panose="020B0604020202020204" pitchFamily="34" charset="0"/>
              </a:rPr>
              <a:t>number properties</a:t>
            </a:r>
            <a:r>
              <a:rPr lang="en-US" dirty="0">
                <a:latin typeface="Arial" panose="020B0604020202020204" pitchFamily="34" charset="0"/>
                <a:cs typeface="Arial" panose="020B0604020202020204" pitchFamily="34" charset="0"/>
              </a:rPr>
              <a:t>, calculating </a:t>
            </a:r>
            <a:r>
              <a:rPr lang="en-US" b="1" dirty="0">
                <a:latin typeface="Arial" panose="020B0604020202020204" pitchFamily="34" charset="0"/>
                <a:cs typeface="Arial" panose="020B0604020202020204" pitchFamily="34" charset="0"/>
              </a:rPr>
              <a:t>percentages of amounts</a:t>
            </a:r>
            <a:r>
              <a:rPr lang="en-US" dirty="0">
                <a:latin typeface="Arial" panose="020B0604020202020204" pitchFamily="34" charset="0"/>
                <a:cs typeface="Arial" panose="020B0604020202020204" pitchFamily="34" charset="0"/>
              </a:rPr>
              <a:t>, calculations using </a:t>
            </a:r>
            <a:r>
              <a:rPr lang="en-US" b="1" dirty="0">
                <a:latin typeface="Arial" panose="020B0604020202020204" pitchFamily="34" charset="0"/>
                <a:cs typeface="Arial" panose="020B0604020202020204" pitchFamily="34" charset="0"/>
              </a:rPr>
              <a:t>decimals</a:t>
            </a:r>
            <a:r>
              <a:rPr lang="en-US" dirty="0">
                <a:latin typeface="Arial" panose="020B0604020202020204" pitchFamily="34" charset="0"/>
                <a:cs typeface="Arial" panose="020B0604020202020204" pitchFamily="34" charset="0"/>
              </a:rPr>
              <a:t>, and calculations using </a:t>
            </a:r>
            <a:r>
              <a:rPr lang="en-US" b="1" dirty="0">
                <a:latin typeface="Arial" panose="020B0604020202020204" pitchFamily="34" charset="0"/>
                <a:cs typeface="Arial" panose="020B0604020202020204" pitchFamily="34" charset="0"/>
              </a:rPr>
              <a:t>fractions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pPr marL="114300" indent="0">
              <a:buNone/>
            </a:pPr>
            <a:endParaRPr lang="en-US"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977973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C12DC-BBCC-42FF-948F-BEC4A468A282}"/>
              </a:ext>
            </a:extLst>
          </p:cNvPr>
          <p:cNvSpPr>
            <a:spLocks noGrp="1"/>
          </p:cNvSpPr>
          <p:nvPr>
            <p:ph type="title"/>
          </p:nvPr>
        </p:nvSpPr>
        <p:spPr/>
        <p:txBody>
          <a:bodyPr/>
          <a:lstStyle/>
          <a:p>
            <a:r>
              <a:rPr lang="en-US" dirty="0"/>
              <a:t>Example questions</a:t>
            </a:r>
            <a:endParaRPr lang="en-GB" dirty="0"/>
          </a:p>
        </p:txBody>
      </p:sp>
      <p:pic>
        <p:nvPicPr>
          <p:cNvPr id="4" name="Content Placeholder 3">
            <a:extLst>
              <a:ext uri="{FF2B5EF4-FFF2-40B4-BE49-F238E27FC236}">
                <a16:creationId xmlns:a16="http://schemas.microsoft.com/office/drawing/2014/main" id="{183AEC03-7DCA-4AE5-8043-9EFE357A97F9}"/>
              </a:ext>
            </a:extLst>
          </p:cNvPr>
          <p:cNvPicPr>
            <a:picLocks noGrp="1" noChangeAspect="1"/>
          </p:cNvPicPr>
          <p:nvPr>
            <p:ph idx="1"/>
          </p:nvPr>
        </p:nvPicPr>
        <p:blipFill>
          <a:blip r:embed="rId3"/>
          <a:stretch>
            <a:fillRect/>
          </a:stretch>
        </p:blipFill>
        <p:spPr>
          <a:xfrm>
            <a:off x="781050" y="2438400"/>
            <a:ext cx="6753225" cy="31242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741110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046D2-1136-4164-90A7-A03EE683D241}"/>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6A7EA8AC-3A71-4AE6-84B8-2F9643D4BC82}"/>
              </a:ext>
            </a:extLst>
          </p:cNvPr>
          <p:cNvPicPr>
            <a:picLocks noGrp="1" noChangeAspect="1"/>
          </p:cNvPicPr>
          <p:nvPr>
            <p:ph idx="1"/>
          </p:nvPr>
        </p:nvPicPr>
        <p:blipFill>
          <a:blip r:embed="rId3"/>
          <a:stretch>
            <a:fillRect/>
          </a:stretch>
        </p:blipFill>
        <p:spPr>
          <a:xfrm>
            <a:off x="346846" y="1625462"/>
            <a:ext cx="6057900" cy="2838450"/>
          </a:xfrm>
          <a:prstGeom prst="rect">
            <a:avLst/>
          </a:prstGeom>
        </p:spPr>
      </p:pic>
      <p:sp>
        <p:nvSpPr>
          <p:cNvPr id="5" name="Rectangle 4">
            <a:extLst>
              <a:ext uri="{FF2B5EF4-FFF2-40B4-BE49-F238E27FC236}">
                <a16:creationId xmlns:a16="http://schemas.microsoft.com/office/drawing/2014/main" id="{B58D74BF-E060-4CB7-9E72-41B1960DC064}"/>
              </a:ext>
            </a:extLst>
          </p:cNvPr>
          <p:cNvSpPr/>
          <p:nvPr/>
        </p:nvSpPr>
        <p:spPr>
          <a:xfrm>
            <a:off x="6659217" y="3429000"/>
            <a:ext cx="4572000" cy="2862322"/>
          </a:xfrm>
          <a:prstGeom prst="rect">
            <a:avLst/>
          </a:prstGeom>
        </p:spPr>
        <p:txBody>
          <a:bodyPr>
            <a:spAutoFit/>
          </a:bodyPr>
          <a:lstStyle/>
          <a:p>
            <a:r>
              <a:rPr lang="en-GB" dirty="0">
                <a:solidFill>
                  <a:srgbClr val="DA2E41"/>
                </a:solidFill>
                <a:latin typeface="Arial "/>
              </a:rPr>
              <a:t>1 – 13</a:t>
            </a:r>
          </a:p>
          <a:p>
            <a:r>
              <a:rPr lang="en-GB" dirty="0">
                <a:solidFill>
                  <a:srgbClr val="DA2E41"/>
                </a:solidFill>
                <a:latin typeface="Arial "/>
              </a:rPr>
              <a:t>2 – 26</a:t>
            </a:r>
          </a:p>
          <a:p>
            <a:r>
              <a:rPr lang="en-GB" dirty="0">
                <a:solidFill>
                  <a:srgbClr val="DA2E41"/>
                </a:solidFill>
                <a:latin typeface="Arial "/>
              </a:rPr>
              <a:t>3 – 39</a:t>
            </a:r>
          </a:p>
          <a:p>
            <a:r>
              <a:rPr lang="en-GB" dirty="0">
                <a:solidFill>
                  <a:srgbClr val="DA2E41"/>
                </a:solidFill>
                <a:latin typeface="Arial "/>
              </a:rPr>
              <a:t>4 – 52</a:t>
            </a:r>
          </a:p>
          <a:p>
            <a:r>
              <a:rPr lang="en-GB" dirty="0">
                <a:solidFill>
                  <a:srgbClr val="DA2E41"/>
                </a:solidFill>
                <a:latin typeface="Arial "/>
              </a:rPr>
              <a:t>5 – 65</a:t>
            </a:r>
          </a:p>
          <a:p>
            <a:r>
              <a:rPr lang="en-GB" dirty="0">
                <a:solidFill>
                  <a:srgbClr val="DA2E41"/>
                </a:solidFill>
                <a:latin typeface="Arial "/>
              </a:rPr>
              <a:t>6 – 78</a:t>
            </a:r>
          </a:p>
          <a:p>
            <a:r>
              <a:rPr lang="en-GB" dirty="0">
                <a:solidFill>
                  <a:srgbClr val="DA2E41"/>
                </a:solidFill>
                <a:latin typeface="Arial "/>
              </a:rPr>
              <a:t>7 – 91</a:t>
            </a:r>
          </a:p>
          <a:p>
            <a:r>
              <a:rPr lang="en-GB" dirty="0">
                <a:solidFill>
                  <a:srgbClr val="DA2E41"/>
                </a:solidFill>
                <a:latin typeface="Arial "/>
              </a:rPr>
              <a:t>8 – 104</a:t>
            </a:r>
          </a:p>
          <a:p>
            <a:r>
              <a:rPr lang="en-GB" dirty="0">
                <a:solidFill>
                  <a:srgbClr val="DA2E41"/>
                </a:solidFill>
                <a:latin typeface="Arial "/>
              </a:rPr>
              <a:t>9 -  117</a:t>
            </a:r>
          </a:p>
          <a:p>
            <a:r>
              <a:rPr lang="en-GB" dirty="0">
                <a:solidFill>
                  <a:srgbClr val="DA2E41"/>
                </a:solidFill>
                <a:latin typeface="Arial "/>
              </a:rPr>
              <a:t>10 - 130</a:t>
            </a:r>
          </a:p>
        </p:txBody>
      </p:sp>
    </p:spTree>
    <p:extLst>
      <p:ext uri="{BB962C8B-B14F-4D97-AF65-F5344CB8AC3E}">
        <p14:creationId xmlns:p14="http://schemas.microsoft.com/office/powerpoint/2010/main" val="3327630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FB723-211C-4E33-9C07-800EDE4220D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56ACF16-06CE-455B-9C4F-CE2FEFFE68AE}"/>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D3A9A14F-8BE6-4159-9743-715E2A7F7AAF}"/>
              </a:ext>
            </a:extLst>
          </p:cNvPr>
          <p:cNvPicPr>
            <a:picLocks noChangeAspect="1"/>
          </p:cNvPicPr>
          <p:nvPr/>
        </p:nvPicPr>
        <p:blipFill>
          <a:blip r:embed="rId3"/>
          <a:stretch>
            <a:fillRect/>
          </a:stretch>
        </p:blipFill>
        <p:spPr>
          <a:xfrm>
            <a:off x="1285852" y="1945506"/>
            <a:ext cx="5102045" cy="23564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34331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A6A43-D84E-4A62-93F2-9BE22D34E49D}"/>
              </a:ext>
            </a:extLst>
          </p:cNvPr>
          <p:cNvSpPr>
            <a:spLocks noGrp="1"/>
          </p:cNvSpPr>
          <p:nvPr>
            <p:ph type="title"/>
          </p:nvPr>
        </p:nvSpPr>
        <p:spPr/>
        <p:txBody>
          <a:bodyPr/>
          <a:lstStyle/>
          <a:p>
            <a:r>
              <a:rPr lang="en-US" dirty="0"/>
              <a:t>When do SATs happen?</a:t>
            </a:r>
            <a:endParaRPr lang="en-GB" dirty="0"/>
          </a:p>
        </p:txBody>
      </p:sp>
      <p:sp>
        <p:nvSpPr>
          <p:cNvPr id="3" name="Content Placeholder 2">
            <a:extLst>
              <a:ext uri="{FF2B5EF4-FFF2-40B4-BE49-F238E27FC236}">
                <a16:creationId xmlns:a16="http://schemas.microsoft.com/office/drawing/2014/main" id="{1416EDDF-0085-4FFE-A7C5-6D91839F5A52}"/>
              </a:ext>
            </a:extLst>
          </p:cNvPr>
          <p:cNvSpPr>
            <a:spLocks noGrp="1"/>
          </p:cNvSpPr>
          <p:nvPr>
            <p:ph idx="1"/>
          </p:nvPr>
        </p:nvSpPr>
        <p:spPr/>
        <p:txBody>
          <a:bodyPr>
            <a:normAutofit fontScale="70000" lnSpcReduction="20000"/>
          </a:bodyPr>
          <a:lstStyle/>
          <a:p>
            <a:pPr indent="-342900">
              <a:buFont typeface="Arial" charset="0"/>
              <a:buChar char="•"/>
            </a:pPr>
            <a:r>
              <a:rPr lang="en-US" dirty="0">
                <a:latin typeface="Arial" charset="0"/>
                <a:ea typeface="Arial" charset="0"/>
                <a:cs typeface="Arial" charset="0"/>
              </a:rPr>
              <a:t>The tests will take place during normal school hours, under exam conditions;</a:t>
            </a:r>
          </a:p>
          <a:p>
            <a:pPr indent="-342900">
              <a:buFont typeface="Arial" charset="0"/>
              <a:buChar char="•"/>
            </a:pPr>
            <a:endParaRPr lang="en-US" dirty="0">
              <a:latin typeface="Arial" charset="0"/>
              <a:ea typeface="Arial" charset="0"/>
              <a:cs typeface="Arial" charset="0"/>
            </a:endParaRPr>
          </a:p>
          <a:p>
            <a:pPr indent="-342900">
              <a:buFont typeface="Arial" charset="0"/>
              <a:buChar char="•"/>
            </a:pPr>
            <a:r>
              <a:rPr lang="en-US" dirty="0">
                <a:latin typeface="Arial" charset="0"/>
                <a:ea typeface="Arial" charset="0"/>
                <a:cs typeface="Arial" charset="0"/>
              </a:rPr>
              <a:t>Children are not allowed to talk to each other from the moment the assessments are handed out until they are collected after the test has ended;</a:t>
            </a:r>
          </a:p>
          <a:p>
            <a:pPr indent="-342900">
              <a:buFont typeface="Arial" charset="0"/>
              <a:buChar char="•"/>
            </a:pPr>
            <a:endParaRPr lang="en-US" dirty="0">
              <a:latin typeface="Arial" charset="0"/>
              <a:ea typeface="Arial" charset="0"/>
              <a:cs typeface="Arial" charset="0"/>
            </a:endParaRPr>
          </a:p>
          <a:p>
            <a:pPr indent="-342900">
              <a:buFont typeface="Arial" charset="0"/>
              <a:buChar char="•"/>
            </a:pPr>
            <a:r>
              <a:rPr lang="en-US" dirty="0">
                <a:latin typeface="Arial" charset="0"/>
                <a:ea typeface="Arial" charset="0"/>
                <a:cs typeface="Arial" charset="0"/>
              </a:rPr>
              <a:t>Afterwards, the completed papers are sent away to be marked externally;</a:t>
            </a:r>
          </a:p>
          <a:p>
            <a:pPr indent="-342900">
              <a:buFont typeface="Arial" charset="0"/>
              <a:buChar char="•"/>
            </a:pPr>
            <a:endParaRPr lang="en-US" dirty="0">
              <a:latin typeface="Arial" charset="0"/>
              <a:ea typeface="Arial" charset="0"/>
              <a:cs typeface="Arial" charset="0"/>
            </a:endParaRPr>
          </a:p>
          <a:p>
            <a:pPr indent="-342900">
              <a:buFont typeface="Arial" charset="0"/>
              <a:buChar char="•"/>
            </a:pPr>
            <a:r>
              <a:rPr lang="en-US" dirty="0">
                <a:latin typeface="Arial" charset="0"/>
                <a:ea typeface="Arial" charset="0"/>
                <a:cs typeface="Arial" charset="0"/>
              </a:rPr>
              <a:t>The children’s results are sent back to school at some point in July;</a:t>
            </a:r>
          </a:p>
          <a:p>
            <a:pPr indent="-342900">
              <a:buFont typeface="Arial" charset="0"/>
              <a:buChar char="•"/>
            </a:pPr>
            <a:endParaRPr lang="en-US" dirty="0">
              <a:latin typeface="Arial" charset="0"/>
              <a:ea typeface="Arial" charset="0"/>
              <a:cs typeface="Arial" charset="0"/>
            </a:endParaRPr>
          </a:p>
          <a:p>
            <a:pPr indent="-342900">
              <a:buFont typeface="Arial" charset="0"/>
              <a:buChar char="•"/>
            </a:pPr>
            <a:r>
              <a:rPr lang="en-US" dirty="0">
                <a:latin typeface="Arial" charset="0"/>
                <a:ea typeface="Arial" charset="0"/>
                <a:cs typeface="Arial" charset="0"/>
              </a:rPr>
              <a:t>The standard timings of tests differ but last no more than 60 minutes:</a:t>
            </a:r>
            <a:br>
              <a:rPr lang="en-US" dirty="0">
                <a:latin typeface="Arial" charset="0"/>
                <a:ea typeface="Arial" charset="0"/>
                <a:cs typeface="Arial" charset="0"/>
              </a:rPr>
            </a:br>
            <a:r>
              <a:rPr lang="en-US" dirty="0">
                <a:solidFill>
                  <a:srgbClr val="388CDA"/>
                </a:solidFill>
                <a:latin typeface="Arial" charset="0"/>
                <a:ea typeface="Arial" charset="0"/>
                <a:cs typeface="Arial" charset="0"/>
              </a:rPr>
              <a:t>- </a:t>
            </a:r>
            <a:r>
              <a:rPr lang="en-GB" dirty="0">
                <a:solidFill>
                  <a:srgbClr val="388CDA"/>
                </a:solidFill>
                <a:latin typeface="Arial" charset="0"/>
                <a:ea typeface="Arial" charset="0"/>
                <a:cs typeface="Arial" charset="0"/>
              </a:rPr>
              <a:t>Grammar, Punctuation and Spelling </a:t>
            </a:r>
            <a:r>
              <a:rPr lang="en-US" dirty="0">
                <a:solidFill>
                  <a:srgbClr val="388CDA"/>
                </a:solidFill>
                <a:latin typeface="Arial" charset="0"/>
                <a:ea typeface="Arial" charset="0"/>
                <a:cs typeface="Arial" charset="0"/>
              </a:rPr>
              <a:t>(Paper 1) – 45 minutes;</a:t>
            </a:r>
            <a:br>
              <a:rPr lang="en-US" dirty="0">
                <a:solidFill>
                  <a:srgbClr val="388CDA"/>
                </a:solidFill>
                <a:latin typeface="Arial" charset="0"/>
                <a:ea typeface="Arial" charset="0"/>
                <a:cs typeface="Arial" charset="0"/>
              </a:rPr>
            </a:br>
            <a:r>
              <a:rPr lang="en-US" dirty="0">
                <a:solidFill>
                  <a:srgbClr val="388CDA"/>
                </a:solidFill>
                <a:latin typeface="Arial" charset="0"/>
                <a:ea typeface="Arial" charset="0"/>
                <a:cs typeface="Arial" charset="0"/>
              </a:rPr>
              <a:t>- </a:t>
            </a:r>
            <a:r>
              <a:rPr lang="en-GB" dirty="0">
                <a:solidFill>
                  <a:srgbClr val="388CDA"/>
                </a:solidFill>
                <a:latin typeface="Arial" charset="0"/>
                <a:ea typeface="Arial" charset="0"/>
                <a:cs typeface="Arial" charset="0"/>
              </a:rPr>
              <a:t>Grammar, Punctuation and Spelling </a:t>
            </a:r>
            <a:r>
              <a:rPr lang="en-US" dirty="0">
                <a:solidFill>
                  <a:srgbClr val="388CDA"/>
                </a:solidFill>
                <a:latin typeface="Arial" charset="0"/>
                <a:ea typeface="Arial" charset="0"/>
                <a:cs typeface="Arial" charset="0"/>
              </a:rPr>
              <a:t>(Paper 2) – 15 minutes;</a:t>
            </a:r>
            <a:br>
              <a:rPr lang="en-US" dirty="0">
                <a:solidFill>
                  <a:srgbClr val="388CDA"/>
                </a:solidFill>
                <a:latin typeface="Arial" charset="0"/>
                <a:ea typeface="Arial" charset="0"/>
                <a:cs typeface="Arial" charset="0"/>
              </a:rPr>
            </a:br>
            <a:r>
              <a:rPr lang="en-US" dirty="0">
                <a:solidFill>
                  <a:srgbClr val="388CDA"/>
                </a:solidFill>
                <a:latin typeface="Arial" charset="0"/>
                <a:ea typeface="Arial" charset="0"/>
                <a:cs typeface="Arial" charset="0"/>
              </a:rPr>
              <a:t>- Reading – 60 minutes;</a:t>
            </a:r>
            <a:br>
              <a:rPr lang="en-US" dirty="0">
                <a:solidFill>
                  <a:srgbClr val="388CDA"/>
                </a:solidFill>
                <a:latin typeface="Arial" charset="0"/>
                <a:ea typeface="Arial" charset="0"/>
                <a:cs typeface="Arial" charset="0"/>
              </a:rPr>
            </a:br>
            <a:r>
              <a:rPr lang="en-US" dirty="0">
                <a:solidFill>
                  <a:srgbClr val="388CDA"/>
                </a:solidFill>
                <a:latin typeface="Arial" charset="0"/>
                <a:ea typeface="Arial" charset="0"/>
                <a:cs typeface="Arial" charset="0"/>
              </a:rPr>
              <a:t>- </a:t>
            </a:r>
            <a:r>
              <a:rPr lang="en-US" dirty="0" err="1">
                <a:solidFill>
                  <a:srgbClr val="388CDA"/>
                </a:solidFill>
                <a:latin typeface="Arial" charset="0"/>
                <a:ea typeface="Arial" charset="0"/>
                <a:cs typeface="Arial" charset="0"/>
              </a:rPr>
              <a:t>Maths</a:t>
            </a:r>
            <a:r>
              <a:rPr lang="en-US" dirty="0">
                <a:solidFill>
                  <a:srgbClr val="388CDA"/>
                </a:solidFill>
                <a:latin typeface="Arial" charset="0"/>
                <a:ea typeface="Arial" charset="0"/>
                <a:cs typeface="Arial" charset="0"/>
              </a:rPr>
              <a:t> Paper 1 (Arithmetic) – 30 minutes;</a:t>
            </a:r>
            <a:br>
              <a:rPr lang="en-US" dirty="0">
                <a:solidFill>
                  <a:srgbClr val="388CDA"/>
                </a:solidFill>
                <a:latin typeface="Arial" charset="0"/>
                <a:ea typeface="Arial" charset="0"/>
                <a:cs typeface="Arial" charset="0"/>
              </a:rPr>
            </a:br>
            <a:r>
              <a:rPr lang="en-US" dirty="0">
                <a:solidFill>
                  <a:srgbClr val="388CDA"/>
                </a:solidFill>
                <a:latin typeface="Arial" charset="0"/>
                <a:ea typeface="Arial" charset="0"/>
                <a:cs typeface="Arial" charset="0"/>
              </a:rPr>
              <a:t>- </a:t>
            </a:r>
            <a:r>
              <a:rPr lang="en-US" dirty="0" err="1">
                <a:solidFill>
                  <a:srgbClr val="388CDA"/>
                </a:solidFill>
                <a:latin typeface="Arial" charset="0"/>
                <a:ea typeface="Arial" charset="0"/>
                <a:cs typeface="Arial" charset="0"/>
              </a:rPr>
              <a:t>Maths</a:t>
            </a:r>
            <a:r>
              <a:rPr lang="en-US" dirty="0">
                <a:solidFill>
                  <a:srgbClr val="388CDA"/>
                </a:solidFill>
                <a:latin typeface="Arial" charset="0"/>
                <a:ea typeface="Arial" charset="0"/>
                <a:cs typeface="Arial" charset="0"/>
              </a:rPr>
              <a:t> Paper 2 (Reasoning) – 40 minutes;</a:t>
            </a:r>
            <a:br>
              <a:rPr lang="en-US" dirty="0">
                <a:solidFill>
                  <a:srgbClr val="388CDA"/>
                </a:solidFill>
                <a:latin typeface="Arial" charset="0"/>
                <a:ea typeface="Arial" charset="0"/>
                <a:cs typeface="Arial" charset="0"/>
              </a:rPr>
            </a:br>
            <a:r>
              <a:rPr lang="en-US" dirty="0">
                <a:solidFill>
                  <a:srgbClr val="388CDA"/>
                </a:solidFill>
                <a:latin typeface="Arial" charset="0"/>
                <a:ea typeface="Arial" charset="0"/>
                <a:cs typeface="Arial" charset="0"/>
              </a:rPr>
              <a:t>- </a:t>
            </a:r>
            <a:r>
              <a:rPr lang="en-US" dirty="0" err="1">
                <a:solidFill>
                  <a:srgbClr val="388CDA"/>
                </a:solidFill>
                <a:latin typeface="Arial" charset="0"/>
                <a:ea typeface="Arial" charset="0"/>
                <a:cs typeface="Arial" charset="0"/>
              </a:rPr>
              <a:t>Maths</a:t>
            </a:r>
            <a:r>
              <a:rPr lang="en-US" dirty="0">
                <a:solidFill>
                  <a:srgbClr val="388CDA"/>
                </a:solidFill>
                <a:latin typeface="Arial" charset="0"/>
                <a:ea typeface="Arial" charset="0"/>
                <a:cs typeface="Arial" charset="0"/>
              </a:rPr>
              <a:t> Paper 3 (Reasoning) – 40 minutes.</a:t>
            </a:r>
          </a:p>
          <a:p>
            <a:endParaRPr lang="en-GB" dirty="0"/>
          </a:p>
        </p:txBody>
      </p:sp>
    </p:spTree>
    <p:extLst>
      <p:ext uri="{BB962C8B-B14F-4D97-AF65-F5344CB8AC3E}">
        <p14:creationId xmlns:p14="http://schemas.microsoft.com/office/powerpoint/2010/main" val="7926152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78538-1100-4338-8C53-002AC070705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F630894-00BC-4D70-98DB-3F2663901DF3}"/>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C2E90478-AFE3-4F73-A329-5E3D7227D1E2}"/>
              </a:ext>
            </a:extLst>
          </p:cNvPr>
          <p:cNvPicPr>
            <a:picLocks noChangeAspect="1"/>
          </p:cNvPicPr>
          <p:nvPr/>
        </p:nvPicPr>
        <p:blipFill>
          <a:blip r:embed="rId3"/>
          <a:stretch>
            <a:fillRect/>
          </a:stretch>
        </p:blipFill>
        <p:spPr>
          <a:xfrm>
            <a:off x="1285852" y="2321951"/>
            <a:ext cx="5371085" cy="2554849"/>
          </a:xfrm>
          <a:prstGeom prst="rect">
            <a:avLst/>
          </a:prstGeom>
        </p:spPr>
      </p:pic>
    </p:spTree>
    <p:extLst>
      <p:ext uri="{BB962C8B-B14F-4D97-AF65-F5344CB8AC3E}">
        <p14:creationId xmlns:p14="http://schemas.microsoft.com/office/powerpoint/2010/main" val="3350035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3A70-8EB6-45AF-9755-DEFA346115B5}"/>
              </a:ext>
            </a:extLst>
          </p:cNvPr>
          <p:cNvSpPr>
            <a:spLocks noGrp="1"/>
          </p:cNvSpPr>
          <p:nvPr>
            <p:ph type="title"/>
          </p:nvPr>
        </p:nvSpPr>
        <p:spPr/>
        <p:txBody>
          <a:bodyPr/>
          <a:lstStyle/>
          <a:p>
            <a:r>
              <a:rPr lang="en-US" dirty="0" err="1"/>
              <a:t>Maths</a:t>
            </a:r>
            <a:r>
              <a:rPr lang="en-US" dirty="0"/>
              <a:t> 2 and 3 - reasoning</a:t>
            </a:r>
            <a:endParaRPr lang="en-GB" dirty="0"/>
          </a:p>
        </p:txBody>
      </p:sp>
      <p:sp>
        <p:nvSpPr>
          <p:cNvPr id="3" name="Content Placeholder 2">
            <a:extLst>
              <a:ext uri="{FF2B5EF4-FFF2-40B4-BE49-F238E27FC236}">
                <a16:creationId xmlns:a16="http://schemas.microsoft.com/office/drawing/2014/main" id="{8E8DCF6C-A677-4487-B62E-EC4D07DFE3B0}"/>
              </a:ext>
            </a:extLst>
          </p:cNvPr>
          <p:cNvSpPr>
            <a:spLocks noGrp="1"/>
          </p:cNvSpPr>
          <p:nvPr>
            <p:ph idx="1"/>
          </p:nvPr>
        </p:nvSpPr>
        <p:spPr/>
        <p:txBody>
          <a:bodyPr>
            <a:normAutofit fontScale="70000" lnSpcReduction="20000"/>
          </a:bodyPr>
          <a:lstStyle/>
          <a:p>
            <a:r>
              <a:rPr lang="en-US" dirty="0">
                <a:latin typeface="Arial" panose="020B0604020202020204" pitchFamily="34" charset="0"/>
                <a:cs typeface="Arial" panose="020B0604020202020204" pitchFamily="34" charset="0"/>
              </a:rPr>
              <a:t>Both have standard timings of </a:t>
            </a:r>
            <a:r>
              <a:rPr lang="en-US" b="1" dirty="0">
                <a:latin typeface="Arial" panose="020B0604020202020204" pitchFamily="34" charset="0"/>
                <a:cs typeface="Arial" panose="020B0604020202020204" pitchFamily="34" charset="0"/>
              </a:rPr>
              <a:t>40 minutes</a:t>
            </a:r>
            <a:r>
              <a:rPr lang="en-US" dirty="0">
                <a:latin typeface="Arial" panose="020B0604020202020204" pitchFamily="34" charset="0"/>
                <a:cs typeface="Arial" panose="020B0604020202020204" pitchFamily="34" charset="0"/>
              </a:rPr>
              <a:t> and are worth </a:t>
            </a:r>
            <a:r>
              <a:rPr lang="en-US" b="1" dirty="0">
                <a:latin typeface="Arial" panose="020B0604020202020204" pitchFamily="34" charset="0"/>
                <a:cs typeface="Arial" panose="020B0604020202020204" pitchFamily="34" charset="0"/>
              </a:rPr>
              <a:t>35 marks </a:t>
            </a:r>
            <a:r>
              <a:rPr lang="en-US" dirty="0">
                <a:latin typeface="Arial" panose="020B0604020202020204" pitchFamily="34" charset="0"/>
                <a:cs typeface="Arial" panose="020B0604020202020204" pitchFamily="34" charset="0"/>
              </a:rPr>
              <a:t>each.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Paper 2 and 3 requires children to demonstrate their mathematical knowledge and skills, as well as their ability to solve problems and their mathematical reasoning.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Questions focus on the following Mathematical topic areas: </a:t>
            </a:r>
            <a:br>
              <a:rPr lang="en-US" dirty="0">
                <a:latin typeface="Arial" panose="020B0604020202020204" pitchFamily="34" charset="0"/>
                <a:cs typeface="Arial" panose="020B0604020202020204" pitchFamily="34" charset="0"/>
              </a:rPr>
            </a:br>
            <a:r>
              <a:rPr lang="en-US" sz="2000" dirty="0">
                <a:solidFill>
                  <a:srgbClr val="388CDA"/>
                </a:solidFill>
                <a:latin typeface="Arial" panose="020B0604020202020204" pitchFamily="34" charset="0"/>
                <a:cs typeface="Arial" panose="020B0604020202020204" pitchFamily="34" charset="0"/>
              </a:rPr>
              <a:t>- Number and place value– including Roman Numerals; </a:t>
            </a:r>
            <a:br>
              <a:rPr lang="en-US" sz="2000" dirty="0">
                <a:solidFill>
                  <a:srgbClr val="388CDA"/>
                </a:solidFill>
                <a:latin typeface="Arial" panose="020B0604020202020204" pitchFamily="34" charset="0"/>
                <a:cs typeface="Arial" panose="020B0604020202020204" pitchFamily="34" charset="0"/>
              </a:rPr>
            </a:br>
            <a:r>
              <a:rPr lang="en-US" sz="2000" dirty="0">
                <a:solidFill>
                  <a:srgbClr val="388CDA"/>
                </a:solidFill>
                <a:latin typeface="Arial" panose="020B0604020202020204" pitchFamily="34" charset="0"/>
                <a:cs typeface="Arial" panose="020B0604020202020204" pitchFamily="34" charset="0"/>
              </a:rPr>
              <a:t>- Addition, subtraction, multiplication and division (calculations);</a:t>
            </a:r>
            <a:br>
              <a:rPr lang="en-US" sz="2000" dirty="0">
                <a:solidFill>
                  <a:srgbClr val="388CDA"/>
                </a:solidFill>
                <a:latin typeface="Arial" panose="020B0604020202020204" pitchFamily="34" charset="0"/>
                <a:cs typeface="Arial" panose="020B0604020202020204" pitchFamily="34" charset="0"/>
              </a:rPr>
            </a:br>
            <a:r>
              <a:rPr lang="en-US" sz="2000" dirty="0">
                <a:solidFill>
                  <a:srgbClr val="388CDA"/>
                </a:solidFill>
                <a:latin typeface="Arial" panose="020B0604020202020204" pitchFamily="34" charset="0"/>
                <a:cs typeface="Arial" panose="020B0604020202020204" pitchFamily="34" charset="0"/>
              </a:rPr>
              <a:t>- Geometry – properties of shapes;</a:t>
            </a:r>
            <a:br>
              <a:rPr lang="en-US" sz="2000" dirty="0">
                <a:solidFill>
                  <a:srgbClr val="388CDA"/>
                </a:solidFill>
                <a:latin typeface="Arial" panose="020B0604020202020204" pitchFamily="34" charset="0"/>
                <a:cs typeface="Arial" panose="020B0604020202020204" pitchFamily="34" charset="0"/>
              </a:rPr>
            </a:br>
            <a:r>
              <a:rPr lang="en-US" sz="2000" dirty="0">
                <a:solidFill>
                  <a:srgbClr val="388CDA"/>
                </a:solidFill>
                <a:latin typeface="Arial" panose="020B0604020202020204" pitchFamily="34" charset="0"/>
                <a:cs typeface="Arial" panose="020B0604020202020204" pitchFamily="34" charset="0"/>
              </a:rPr>
              <a:t>- Geometry – position and direction; </a:t>
            </a:r>
            <a:br>
              <a:rPr lang="en-US" sz="2000" dirty="0">
                <a:solidFill>
                  <a:srgbClr val="388CDA"/>
                </a:solidFill>
                <a:latin typeface="Arial" panose="020B0604020202020204" pitchFamily="34" charset="0"/>
                <a:cs typeface="Arial" panose="020B0604020202020204" pitchFamily="34" charset="0"/>
              </a:rPr>
            </a:br>
            <a:r>
              <a:rPr lang="en-US" sz="2000" dirty="0">
                <a:solidFill>
                  <a:srgbClr val="388CDA"/>
                </a:solidFill>
                <a:latin typeface="Arial" panose="020B0604020202020204" pitchFamily="34" charset="0"/>
                <a:cs typeface="Arial" panose="020B0604020202020204" pitchFamily="34" charset="0"/>
              </a:rPr>
              <a:t>- Statistics; </a:t>
            </a:r>
            <a:br>
              <a:rPr lang="en-US" sz="2000" dirty="0">
                <a:solidFill>
                  <a:srgbClr val="388CDA"/>
                </a:solidFill>
                <a:latin typeface="Arial" panose="020B0604020202020204" pitchFamily="34" charset="0"/>
                <a:cs typeface="Arial" panose="020B0604020202020204" pitchFamily="34" charset="0"/>
              </a:rPr>
            </a:br>
            <a:r>
              <a:rPr lang="en-US" sz="2000" dirty="0">
                <a:solidFill>
                  <a:srgbClr val="388CDA"/>
                </a:solidFill>
                <a:latin typeface="Arial" panose="020B0604020202020204" pitchFamily="34" charset="0"/>
                <a:cs typeface="Arial" panose="020B0604020202020204" pitchFamily="34" charset="0"/>
              </a:rPr>
              <a:t>- Measurement – including length, perimeter, mass (weight), volume, time and money;</a:t>
            </a:r>
            <a:br>
              <a:rPr lang="en-US" sz="2000" dirty="0">
                <a:solidFill>
                  <a:srgbClr val="388CDA"/>
                </a:solidFill>
                <a:latin typeface="Arial" panose="020B0604020202020204" pitchFamily="34" charset="0"/>
                <a:cs typeface="Arial" panose="020B0604020202020204" pitchFamily="34" charset="0"/>
              </a:rPr>
            </a:br>
            <a:r>
              <a:rPr lang="en-US" sz="2000" dirty="0">
                <a:solidFill>
                  <a:srgbClr val="388CDA"/>
                </a:solidFill>
                <a:latin typeface="Arial" panose="020B0604020202020204" pitchFamily="34" charset="0"/>
                <a:cs typeface="Arial" panose="020B0604020202020204" pitchFamily="34" charset="0"/>
              </a:rPr>
              <a:t>- Algebra;</a:t>
            </a:r>
            <a:br>
              <a:rPr lang="en-US" sz="2000" dirty="0">
                <a:solidFill>
                  <a:srgbClr val="388CDA"/>
                </a:solidFill>
                <a:latin typeface="Arial" panose="020B0604020202020204" pitchFamily="34" charset="0"/>
                <a:cs typeface="Arial" panose="020B0604020202020204" pitchFamily="34" charset="0"/>
              </a:rPr>
            </a:br>
            <a:r>
              <a:rPr lang="en-US" sz="2000" dirty="0">
                <a:solidFill>
                  <a:srgbClr val="388CDA"/>
                </a:solidFill>
                <a:latin typeface="Arial" panose="020B0604020202020204" pitchFamily="34" charset="0"/>
                <a:cs typeface="Arial" panose="020B0604020202020204" pitchFamily="34" charset="0"/>
              </a:rPr>
              <a:t>- Ratio and proportion;</a:t>
            </a:r>
            <a:br>
              <a:rPr lang="en-US" sz="2000" dirty="0">
                <a:solidFill>
                  <a:srgbClr val="388CDA"/>
                </a:solidFill>
                <a:latin typeface="Arial" panose="020B0604020202020204" pitchFamily="34" charset="0"/>
                <a:cs typeface="Arial" panose="020B0604020202020204" pitchFamily="34" charset="0"/>
              </a:rPr>
            </a:br>
            <a:r>
              <a:rPr lang="en-US" sz="2000" dirty="0">
                <a:solidFill>
                  <a:srgbClr val="388CDA"/>
                </a:solidFill>
                <a:latin typeface="Arial" panose="020B0604020202020204" pitchFamily="34" charset="0"/>
                <a:cs typeface="Arial" panose="020B0604020202020204" pitchFamily="34" charset="0"/>
              </a:rPr>
              <a:t>- Fractions, decimals and percentages.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questions get harder throughout the paper. </a:t>
            </a:r>
          </a:p>
          <a:p>
            <a:r>
              <a:rPr lang="en-GB" dirty="0">
                <a:latin typeface="Arial" panose="020B0604020202020204" pitchFamily="34" charset="0"/>
                <a:cs typeface="Arial" panose="020B0604020202020204" pitchFamily="34" charset="0"/>
              </a:rPr>
              <a:t>It is not unusual for a child to be unable to complete the entire paper in time</a:t>
            </a:r>
            <a:endParaRPr lang="en-GB" dirty="0"/>
          </a:p>
        </p:txBody>
      </p:sp>
    </p:spTree>
    <p:extLst>
      <p:ext uri="{BB962C8B-B14F-4D97-AF65-F5344CB8AC3E}">
        <p14:creationId xmlns:p14="http://schemas.microsoft.com/office/powerpoint/2010/main" val="12412723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1915D-72F0-49F8-8590-8002B72DC5F4}"/>
              </a:ext>
            </a:extLst>
          </p:cNvPr>
          <p:cNvSpPr>
            <a:spLocks noGrp="1"/>
          </p:cNvSpPr>
          <p:nvPr>
            <p:ph type="title"/>
          </p:nvPr>
        </p:nvSpPr>
        <p:spPr/>
        <p:txBody>
          <a:bodyPr/>
          <a:lstStyle/>
          <a:p>
            <a:r>
              <a:rPr lang="en-US" dirty="0"/>
              <a:t>Example questions…</a:t>
            </a:r>
            <a:endParaRPr lang="en-GB" dirty="0"/>
          </a:p>
        </p:txBody>
      </p:sp>
      <p:pic>
        <p:nvPicPr>
          <p:cNvPr id="4" name="Content Placeholder 3">
            <a:extLst>
              <a:ext uri="{FF2B5EF4-FFF2-40B4-BE49-F238E27FC236}">
                <a16:creationId xmlns:a16="http://schemas.microsoft.com/office/drawing/2014/main" id="{C5069F13-C91D-4397-BAEB-858AB1905A09}"/>
              </a:ext>
            </a:extLst>
          </p:cNvPr>
          <p:cNvPicPr>
            <a:picLocks noGrp="1" noChangeAspect="1"/>
          </p:cNvPicPr>
          <p:nvPr>
            <p:ph idx="1"/>
          </p:nvPr>
        </p:nvPicPr>
        <p:blipFill>
          <a:blip r:embed="rId3"/>
          <a:stretch>
            <a:fillRect/>
          </a:stretch>
        </p:blipFill>
        <p:spPr>
          <a:xfrm>
            <a:off x="814387" y="2428875"/>
            <a:ext cx="6686550" cy="31432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340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3CB9C-5BDC-4AEA-83A1-5664DA3CAAD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F96623A-74BB-464B-B30A-F3A2B40185C7}"/>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811F6DD9-6B24-42C8-8872-6B5123576AA8}"/>
              </a:ext>
            </a:extLst>
          </p:cNvPr>
          <p:cNvPicPr>
            <a:picLocks noChangeAspect="1"/>
          </p:cNvPicPr>
          <p:nvPr/>
        </p:nvPicPr>
        <p:blipFill>
          <a:blip r:embed="rId3"/>
          <a:stretch>
            <a:fillRect/>
          </a:stretch>
        </p:blipFill>
        <p:spPr>
          <a:xfrm>
            <a:off x="923924" y="2042041"/>
            <a:ext cx="7157945" cy="3364846"/>
          </a:xfrm>
          <a:prstGeom prst="rect">
            <a:avLst/>
          </a:prstGeom>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70B30A5C-E991-489B-B6B7-92CF14CF6D62}"/>
              </a:ext>
            </a:extLst>
          </p:cNvPr>
          <p:cNvSpPr/>
          <p:nvPr/>
        </p:nvSpPr>
        <p:spPr>
          <a:xfrm>
            <a:off x="5557417" y="4743991"/>
            <a:ext cx="1386724" cy="369332"/>
          </a:xfrm>
          <a:prstGeom prst="rect">
            <a:avLst/>
          </a:prstGeom>
        </p:spPr>
        <p:txBody>
          <a:bodyPr wrap="square">
            <a:spAutoFit/>
          </a:bodyPr>
          <a:lstStyle/>
          <a:p>
            <a:r>
              <a:rPr lang="en-US" dirty="0">
                <a:solidFill>
                  <a:srgbClr val="DA2E41"/>
                </a:solidFill>
                <a:latin typeface="Arial "/>
              </a:rPr>
              <a:t>  8.53</a:t>
            </a:r>
            <a:endParaRPr lang="en-GB" dirty="0"/>
          </a:p>
        </p:txBody>
      </p:sp>
    </p:spTree>
    <p:extLst>
      <p:ext uri="{BB962C8B-B14F-4D97-AF65-F5344CB8AC3E}">
        <p14:creationId xmlns:p14="http://schemas.microsoft.com/office/powerpoint/2010/main" val="41214738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D0091-1633-4B80-B9F9-FFCB2AC1A6CE}"/>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2BF3F88A-CFDE-4C2A-B757-54DB3805E53B}"/>
              </a:ext>
            </a:extLst>
          </p:cNvPr>
          <p:cNvPicPr>
            <a:picLocks noGrp="1" noChangeAspect="1"/>
          </p:cNvPicPr>
          <p:nvPr>
            <p:ph idx="1"/>
          </p:nvPr>
        </p:nvPicPr>
        <p:blipFill>
          <a:blip r:embed="rId3"/>
          <a:stretch>
            <a:fillRect/>
          </a:stretch>
        </p:blipFill>
        <p:spPr>
          <a:xfrm>
            <a:off x="738187" y="2609850"/>
            <a:ext cx="6838950" cy="27813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008933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6AB0B-1AC2-47C5-95AA-9D10053D6F9A}"/>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B2EA1ED8-85EE-4D10-8BF0-42D32CF34B0F}"/>
              </a:ext>
            </a:extLst>
          </p:cNvPr>
          <p:cNvPicPr>
            <a:picLocks noGrp="1" noChangeAspect="1"/>
          </p:cNvPicPr>
          <p:nvPr>
            <p:ph idx="1"/>
          </p:nvPr>
        </p:nvPicPr>
        <p:blipFill>
          <a:blip r:embed="rId3"/>
          <a:stretch>
            <a:fillRect/>
          </a:stretch>
        </p:blipFill>
        <p:spPr>
          <a:xfrm>
            <a:off x="1090131" y="1600200"/>
            <a:ext cx="6135062" cy="48006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358804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BF460-C256-451E-91CA-AE7D17DC0F80}"/>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F51201CD-0789-4C01-AAD1-078DFAB40195}"/>
              </a:ext>
            </a:extLst>
          </p:cNvPr>
          <p:cNvPicPr>
            <a:picLocks noGrp="1" noChangeAspect="1"/>
          </p:cNvPicPr>
          <p:nvPr>
            <p:ph idx="1"/>
          </p:nvPr>
        </p:nvPicPr>
        <p:blipFill>
          <a:blip r:embed="rId3"/>
          <a:stretch>
            <a:fillRect/>
          </a:stretch>
        </p:blipFill>
        <p:spPr>
          <a:xfrm>
            <a:off x="1347787" y="1785937"/>
            <a:ext cx="5619750" cy="4429125"/>
          </a:xfrm>
          <a:prstGeom prst="rect">
            <a:avLst/>
          </a:prstGeom>
        </p:spPr>
      </p:pic>
    </p:spTree>
    <p:extLst>
      <p:ext uri="{BB962C8B-B14F-4D97-AF65-F5344CB8AC3E}">
        <p14:creationId xmlns:p14="http://schemas.microsoft.com/office/powerpoint/2010/main" val="41459516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CF974-53C6-44BE-A5BE-8889DF3D4C8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23CB0DD-364E-47F5-933F-82E06C071742}"/>
              </a:ext>
            </a:extLst>
          </p:cNvPr>
          <p:cNvSpPr>
            <a:spLocks noGrp="1"/>
          </p:cNvSpPr>
          <p:nvPr>
            <p:ph idx="1"/>
          </p:nvPr>
        </p:nvSpPr>
        <p:spPr/>
        <p:txBody>
          <a:bodyPr/>
          <a:lstStyle/>
          <a:p>
            <a:endParaRPr lang="en-GB" dirty="0"/>
          </a:p>
        </p:txBody>
      </p:sp>
      <p:pic>
        <p:nvPicPr>
          <p:cNvPr id="4" name="Picture 3">
            <a:extLst>
              <a:ext uri="{FF2B5EF4-FFF2-40B4-BE49-F238E27FC236}">
                <a16:creationId xmlns:a16="http://schemas.microsoft.com/office/drawing/2014/main" id="{03578C65-D756-4269-AAE4-A5E872B1A857}"/>
              </a:ext>
            </a:extLst>
          </p:cNvPr>
          <p:cNvPicPr>
            <a:picLocks noChangeAspect="1"/>
          </p:cNvPicPr>
          <p:nvPr/>
        </p:nvPicPr>
        <p:blipFill>
          <a:blip r:embed="rId3"/>
          <a:stretch>
            <a:fillRect/>
          </a:stretch>
        </p:blipFill>
        <p:spPr>
          <a:xfrm>
            <a:off x="1745268" y="2149840"/>
            <a:ext cx="4824812" cy="37013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344619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FF638-AA7B-4C07-BD90-AD66A4ABB28E}"/>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11EDD5E1-331F-4EFD-ADE6-C1C0CDB89D10}"/>
              </a:ext>
            </a:extLst>
          </p:cNvPr>
          <p:cNvPicPr>
            <a:picLocks noGrp="1" noChangeAspect="1"/>
          </p:cNvPicPr>
          <p:nvPr>
            <p:ph idx="1"/>
          </p:nvPr>
        </p:nvPicPr>
        <p:blipFill>
          <a:blip r:embed="rId3"/>
          <a:stretch>
            <a:fillRect/>
          </a:stretch>
        </p:blipFill>
        <p:spPr>
          <a:xfrm>
            <a:off x="1028780" y="1600200"/>
            <a:ext cx="6257765" cy="4800600"/>
          </a:xfrm>
          <a:prstGeom prst="rect">
            <a:avLst/>
          </a:prstGeom>
          <a:effectLst>
            <a:outerShdw blurRad="50800" dist="38100" dir="2700000" algn="tl" rotWithShape="0">
              <a:prstClr val="black">
                <a:alpha val="40000"/>
              </a:prstClr>
            </a:outerShdw>
          </a:effectLst>
        </p:spPr>
      </p:pic>
      <p:sp>
        <p:nvSpPr>
          <p:cNvPr id="5" name="Arrow: Right 4">
            <a:extLst>
              <a:ext uri="{FF2B5EF4-FFF2-40B4-BE49-F238E27FC236}">
                <a16:creationId xmlns:a16="http://schemas.microsoft.com/office/drawing/2014/main" id="{3ED962C8-7961-4D8B-94A2-38C666A77B96}"/>
              </a:ext>
            </a:extLst>
          </p:cNvPr>
          <p:cNvSpPr/>
          <p:nvPr/>
        </p:nvSpPr>
        <p:spPr>
          <a:xfrm rot="10800000">
            <a:off x="4157662" y="3666375"/>
            <a:ext cx="978408" cy="236932"/>
          </a:xfrm>
          <a:prstGeom prst="rightArrow">
            <a:avLst/>
          </a:prstGeom>
          <a:solidFill>
            <a:srgbClr val="FADF47"/>
          </a:solidFill>
          <a:ln>
            <a:solidFill>
              <a:srgbClr val="DA2E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20007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ECF22-7258-4DED-849A-51C415C96C75}"/>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4F6AA971-802A-4CA1-BBB0-1F8514945464}"/>
              </a:ext>
            </a:extLst>
          </p:cNvPr>
          <p:cNvPicPr>
            <a:picLocks noGrp="1" noChangeAspect="1"/>
          </p:cNvPicPr>
          <p:nvPr>
            <p:ph idx="1"/>
          </p:nvPr>
        </p:nvPicPr>
        <p:blipFill>
          <a:blip r:embed="rId3"/>
          <a:stretch>
            <a:fillRect/>
          </a:stretch>
        </p:blipFill>
        <p:spPr>
          <a:xfrm>
            <a:off x="733425" y="3200400"/>
            <a:ext cx="6848475" cy="16002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14020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A317A-5520-4CE8-AE2C-9E110D705341}"/>
              </a:ext>
            </a:extLst>
          </p:cNvPr>
          <p:cNvSpPr>
            <a:spLocks noGrp="1"/>
          </p:cNvSpPr>
          <p:nvPr>
            <p:ph type="title"/>
          </p:nvPr>
        </p:nvSpPr>
        <p:spPr/>
        <p:txBody>
          <a:bodyPr/>
          <a:lstStyle/>
          <a:p>
            <a:r>
              <a:rPr lang="en-US" dirty="0"/>
              <a:t>Special arrangements</a:t>
            </a:r>
            <a:endParaRPr lang="en-GB" dirty="0"/>
          </a:p>
        </p:txBody>
      </p:sp>
      <p:sp>
        <p:nvSpPr>
          <p:cNvPr id="3" name="Content Placeholder 2">
            <a:extLst>
              <a:ext uri="{FF2B5EF4-FFF2-40B4-BE49-F238E27FC236}">
                <a16:creationId xmlns:a16="http://schemas.microsoft.com/office/drawing/2014/main" id="{02A80595-9985-4DAB-9B30-F791447855E3}"/>
              </a:ext>
            </a:extLst>
          </p:cNvPr>
          <p:cNvSpPr>
            <a:spLocks noGrp="1"/>
          </p:cNvSpPr>
          <p:nvPr>
            <p:ph idx="1"/>
          </p:nvPr>
        </p:nvSpPr>
        <p:spPr/>
        <p:txBody>
          <a:bodyPr>
            <a:normAutofit fontScale="70000" lnSpcReduction="20000"/>
          </a:bodyPr>
          <a:lstStyle/>
          <a:p>
            <a:r>
              <a:rPr lang="en-US" dirty="0">
                <a:latin typeface="Arial" charset="0"/>
                <a:ea typeface="Arial" charset="0"/>
                <a:cs typeface="Arial" charset="0"/>
              </a:rPr>
              <a:t>Children with additional needs, who have similar provision in their day-to-day learning at school, may be allotted specific arrangements, including:</a:t>
            </a:r>
          </a:p>
          <a:p>
            <a:endParaRPr lang="en-US" dirty="0">
              <a:latin typeface="Arial" charset="0"/>
              <a:ea typeface="Arial" charset="0"/>
              <a:cs typeface="Arial" charset="0"/>
            </a:endParaRPr>
          </a:p>
          <a:p>
            <a:pPr indent="-342900">
              <a:buFont typeface="Arial" charset="0"/>
              <a:buChar char="•"/>
            </a:pPr>
            <a:r>
              <a:rPr lang="en-US" dirty="0">
                <a:latin typeface="Arial" charset="0"/>
                <a:ea typeface="Arial" charset="0"/>
                <a:cs typeface="Arial" charset="0"/>
              </a:rPr>
              <a:t>Additional (extra) time;</a:t>
            </a:r>
          </a:p>
          <a:p>
            <a:pPr indent="-342900">
              <a:buFont typeface="Arial" charset="0"/>
              <a:buChar char="•"/>
            </a:pPr>
            <a:endParaRPr lang="en-US" dirty="0">
              <a:latin typeface="Arial" charset="0"/>
              <a:ea typeface="Arial" charset="0"/>
              <a:cs typeface="Arial" charset="0"/>
            </a:endParaRPr>
          </a:p>
          <a:p>
            <a:pPr indent="-342900">
              <a:buFont typeface="Arial" charset="0"/>
              <a:buChar char="•"/>
            </a:pPr>
            <a:r>
              <a:rPr lang="en-US" dirty="0">
                <a:latin typeface="Arial" charset="0"/>
                <a:ea typeface="Arial" charset="0"/>
                <a:cs typeface="Arial" charset="0"/>
              </a:rPr>
              <a:t>Tests being opened early to be modified;</a:t>
            </a:r>
          </a:p>
          <a:p>
            <a:pPr indent="-342900">
              <a:buFont typeface="Arial" charset="0"/>
              <a:buChar char="•"/>
            </a:pPr>
            <a:endParaRPr lang="en-US" dirty="0">
              <a:latin typeface="Arial" charset="0"/>
              <a:ea typeface="Arial" charset="0"/>
              <a:cs typeface="Arial" charset="0"/>
            </a:endParaRPr>
          </a:p>
          <a:p>
            <a:pPr indent="-342900">
              <a:buFont typeface="Arial" charset="0"/>
              <a:buChar char="•"/>
            </a:pPr>
            <a:r>
              <a:rPr lang="en-US" dirty="0">
                <a:latin typeface="Arial" charset="0"/>
                <a:ea typeface="Arial" charset="0"/>
                <a:cs typeface="Arial" charset="0"/>
              </a:rPr>
              <a:t>An adult to read for them;</a:t>
            </a:r>
          </a:p>
          <a:p>
            <a:pPr indent="-342900">
              <a:buFont typeface="Arial" charset="0"/>
              <a:buChar char="•"/>
            </a:pPr>
            <a:endParaRPr lang="en-US" dirty="0">
              <a:latin typeface="Arial" charset="0"/>
              <a:ea typeface="Arial" charset="0"/>
              <a:cs typeface="Arial" charset="0"/>
            </a:endParaRPr>
          </a:p>
          <a:p>
            <a:pPr indent="-342900">
              <a:buFont typeface="Arial" charset="0"/>
              <a:buChar char="•"/>
            </a:pPr>
            <a:r>
              <a:rPr lang="en-US" dirty="0">
                <a:latin typeface="Arial" charset="0"/>
                <a:ea typeface="Arial" charset="0"/>
                <a:cs typeface="Arial" charset="0"/>
              </a:rPr>
              <a:t>An adult to scribe (write) for them;</a:t>
            </a:r>
          </a:p>
          <a:p>
            <a:pPr indent="-342900">
              <a:buFont typeface="Arial" charset="0"/>
              <a:buChar char="•"/>
            </a:pPr>
            <a:endParaRPr lang="en-US" dirty="0">
              <a:latin typeface="Arial" charset="0"/>
              <a:ea typeface="Arial" charset="0"/>
              <a:cs typeface="Arial" charset="0"/>
            </a:endParaRPr>
          </a:p>
          <a:p>
            <a:pPr indent="-342900">
              <a:buFont typeface="Arial" charset="0"/>
              <a:buChar char="•"/>
            </a:pPr>
            <a:r>
              <a:rPr lang="en-US" dirty="0">
                <a:latin typeface="Arial" charset="0"/>
                <a:ea typeface="Arial" charset="0"/>
                <a:cs typeface="Arial" charset="0"/>
              </a:rPr>
              <a:t>Written or spoken translations of the mathematics reasoning papers;</a:t>
            </a:r>
          </a:p>
          <a:p>
            <a:pPr indent="-342900">
              <a:buFont typeface="Arial" charset="0"/>
              <a:buChar char="•"/>
            </a:pPr>
            <a:endParaRPr lang="en-US" dirty="0">
              <a:latin typeface="Arial" charset="0"/>
              <a:ea typeface="Arial" charset="0"/>
              <a:cs typeface="Arial" charset="0"/>
            </a:endParaRPr>
          </a:p>
          <a:p>
            <a:pPr indent="-342900">
              <a:buFont typeface="Arial" charset="0"/>
              <a:buChar char="•"/>
            </a:pPr>
            <a:r>
              <a:rPr lang="en-US" dirty="0">
                <a:latin typeface="Arial" charset="0"/>
                <a:ea typeface="Arial" charset="0"/>
                <a:cs typeface="Arial" charset="0"/>
              </a:rPr>
              <a:t>The use of prompts or rest breaks;</a:t>
            </a:r>
          </a:p>
          <a:p>
            <a:pPr indent="-342900">
              <a:buFont typeface="Arial" charset="0"/>
              <a:buChar char="•"/>
            </a:pPr>
            <a:endParaRPr lang="en-US" dirty="0">
              <a:latin typeface="Arial" charset="0"/>
              <a:ea typeface="Arial" charset="0"/>
              <a:cs typeface="Arial" charset="0"/>
            </a:endParaRPr>
          </a:p>
          <a:p>
            <a:pPr indent="-342900">
              <a:buFont typeface="Arial" charset="0"/>
              <a:buChar char="•"/>
            </a:pPr>
            <a:r>
              <a:rPr lang="en-US" dirty="0">
                <a:latin typeface="Arial" charset="0"/>
                <a:ea typeface="Arial" charset="0"/>
                <a:cs typeface="Arial" charset="0"/>
              </a:rPr>
              <a:t>Arrangements for children who are ill or injured at the time of the tests.</a:t>
            </a:r>
            <a:endParaRPr lang="en-US" sz="1800" dirty="0">
              <a:latin typeface="Arial" charset="0"/>
              <a:ea typeface="Arial" charset="0"/>
              <a:cs typeface="Arial" charset="0"/>
            </a:endParaRPr>
          </a:p>
          <a:p>
            <a:endParaRPr lang="en-GB" dirty="0"/>
          </a:p>
        </p:txBody>
      </p:sp>
    </p:spTree>
    <p:extLst>
      <p:ext uri="{BB962C8B-B14F-4D97-AF65-F5344CB8AC3E}">
        <p14:creationId xmlns:p14="http://schemas.microsoft.com/office/powerpoint/2010/main" val="36807290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11E33-0E29-4A3D-B3E1-FE1BE19ACD52}"/>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4EF73062-4064-464A-AFB9-F9A1D5B134A6}"/>
              </a:ext>
            </a:extLst>
          </p:cNvPr>
          <p:cNvPicPr>
            <a:picLocks noGrp="1" noChangeAspect="1"/>
          </p:cNvPicPr>
          <p:nvPr>
            <p:ph idx="1"/>
          </p:nvPr>
        </p:nvPicPr>
        <p:blipFill>
          <a:blip r:embed="rId3"/>
          <a:stretch>
            <a:fillRect/>
          </a:stretch>
        </p:blipFill>
        <p:spPr>
          <a:xfrm>
            <a:off x="733425" y="3200400"/>
            <a:ext cx="6848475" cy="1600200"/>
          </a:xfrm>
          <a:prstGeom prst="rect">
            <a:avLst/>
          </a:prstGeom>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6C4D652B-9C47-47E9-8FE0-F515CF9526A1}"/>
              </a:ext>
            </a:extLst>
          </p:cNvPr>
          <p:cNvSpPr/>
          <p:nvPr/>
        </p:nvSpPr>
        <p:spPr>
          <a:xfrm>
            <a:off x="1437653" y="4000500"/>
            <a:ext cx="5440018" cy="369332"/>
          </a:xfrm>
          <a:prstGeom prst="rect">
            <a:avLst/>
          </a:prstGeom>
        </p:spPr>
        <p:txBody>
          <a:bodyPr wrap="square">
            <a:spAutoFit/>
          </a:bodyPr>
          <a:lstStyle/>
          <a:p>
            <a:r>
              <a:rPr lang="en-US" dirty="0">
                <a:solidFill>
                  <a:srgbClr val="DA2E41"/>
                </a:solidFill>
                <a:latin typeface="Arial" panose="020B0604020202020204" pitchFamily="34" charset="0"/>
                <a:cs typeface="Arial" panose="020B0604020202020204" pitchFamily="34" charset="0"/>
              </a:rPr>
              <a:t>Fifty-three thousand, one hundred and forty-eight</a:t>
            </a:r>
            <a:endParaRPr lang="en-GB" dirty="0">
              <a:solidFill>
                <a:srgbClr val="DA2E4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73349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0B30-F400-45B3-BFE2-81F16253A606}"/>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61CEBAA5-8EE1-4725-9B1B-E56829A81EC2}"/>
              </a:ext>
            </a:extLst>
          </p:cNvPr>
          <p:cNvPicPr>
            <a:picLocks noGrp="1" noChangeAspect="1"/>
          </p:cNvPicPr>
          <p:nvPr>
            <p:ph idx="1"/>
          </p:nvPr>
        </p:nvPicPr>
        <p:blipFill>
          <a:blip r:embed="rId3"/>
          <a:stretch>
            <a:fillRect/>
          </a:stretch>
        </p:blipFill>
        <p:spPr>
          <a:xfrm>
            <a:off x="800100" y="1743075"/>
            <a:ext cx="6715125" cy="45148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824572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56E78-F7F2-42C0-ABB2-F17875B89561}"/>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0124739A-43BD-4D5D-927A-C64E70854754}"/>
              </a:ext>
            </a:extLst>
          </p:cNvPr>
          <p:cNvPicPr>
            <a:picLocks noGrp="1" noChangeAspect="1"/>
          </p:cNvPicPr>
          <p:nvPr>
            <p:ph idx="1"/>
          </p:nvPr>
        </p:nvPicPr>
        <p:blipFill>
          <a:blip r:embed="rId3"/>
          <a:stretch>
            <a:fillRect/>
          </a:stretch>
        </p:blipFill>
        <p:spPr>
          <a:xfrm>
            <a:off x="1038225" y="1871662"/>
            <a:ext cx="6238875" cy="4257675"/>
          </a:xfrm>
          <a:prstGeom prst="rect">
            <a:avLst/>
          </a:prstGeom>
        </p:spPr>
      </p:pic>
    </p:spTree>
    <p:extLst>
      <p:ext uri="{BB962C8B-B14F-4D97-AF65-F5344CB8AC3E}">
        <p14:creationId xmlns:p14="http://schemas.microsoft.com/office/powerpoint/2010/main" val="33523900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126" y="467633"/>
            <a:ext cx="7964557" cy="1470991"/>
          </a:xfrm>
        </p:spPr>
        <p:txBody>
          <a:bodyPr/>
          <a:lstStyle/>
          <a:p>
            <a:r>
              <a:rPr lang="en-GB" dirty="0"/>
              <a:t>Extra support for all</a:t>
            </a:r>
            <a:br>
              <a:rPr lang="en-GB" dirty="0"/>
            </a:br>
            <a:endParaRPr lang="en-GB">
              <a:solidFill>
                <a:schemeClr val="tx1"/>
              </a:solidFill>
              <a:ea typeface="Cambria"/>
            </a:endParaRPr>
          </a:p>
        </p:txBody>
      </p:sp>
      <p:pic>
        <p:nvPicPr>
          <p:cNvPr id="4" name="Picture 3"/>
          <p:cNvPicPr>
            <a:picLocks noChangeAspect="1"/>
          </p:cNvPicPr>
          <p:nvPr/>
        </p:nvPicPr>
        <p:blipFill>
          <a:blip r:embed="rId3"/>
          <a:stretch>
            <a:fillRect/>
          </a:stretch>
        </p:blipFill>
        <p:spPr>
          <a:xfrm>
            <a:off x="7078620" y="0"/>
            <a:ext cx="885936" cy="885936"/>
          </a:xfrm>
          <a:prstGeom prst="rect">
            <a:avLst/>
          </a:prstGeom>
        </p:spPr>
      </p:pic>
      <p:pic>
        <p:nvPicPr>
          <p:cNvPr id="7" name="Picture 6"/>
          <p:cNvPicPr>
            <a:picLocks noChangeAspect="1"/>
          </p:cNvPicPr>
          <p:nvPr/>
        </p:nvPicPr>
        <p:blipFill>
          <a:blip r:embed="rId4"/>
          <a:stretch>
            <a:fillRect/>
          </a:stretch>
        </p:blipFill>
        <p:spPr>
          <a:xfrm>
            <a:off x="139833" y="1206241"/>
            <a:ext cx="7678302" cy="2477110"/>
          </a:xfrm>
          <a:prstGeom prst="rect">
            <a:avLst/>
          </a:prstGeom>
        </p:spPr>
      </p:pic>
      <p:sp>
        <p:nvSpPr>
          <p:cNvPr id="3" name="TextBox 2">
            <a:extLst>
              <a:ext uri="{FF2B5EF4-FFF2-40B4-BE49-F238E27FC236}">
                <a16:creationId xmlns:a16="http://schemas.microsoft.com/office/drawing/2014/main" id="{9064E307-8617-C2E0-3B2D-B6702871B647}"/>
              </a:ext>
            </a:extLst>
          </p:cNvPr>
          <p:cNvSpPr txBox="1"/>
          <p:nvPr/>
        </p:nvSpPr>
        <p:spPr>
          <a:xfrm>
            <a:off x="193522" y="3889585"/>
            <a:ext cx="785435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ea typeface="Calibri"/>
                <a:cs typeface="Calibri"/>
              </a:rPr>
              <a:t>Very detailed, can be overwhelming, progress results</a:t>
            </a:r>
          </a:p>
          <a:p>
            <a:r>
              <a:rPr lang="en-GB" sz="2400" err="1">
                <a:ea typeface="Calibri"/>
                <a:cs typeface="Calibri"/>
              </a:rPr>
              <a:t>PiXL</a:t>
            </a:r>
            <a:r>
              <a:rPr lang="en-GB" sz="2400" dirty="0">
                <a:ea typeface="Calibri"/>
                <a:cs typeface="Calibri"/>
              </a:rPr>
              <a:t> lessons – weekly</a:t>
            </a:r>
          </a:p>
          <a:p>
            <a:r>
              <a:rPr lang="en-GB" sz="2400" dirty="0">
                <a:ea typeface="Calibri"/>
                <a:cs typeface="Calibri"/>
              </a:rPr>
              <a:t>Small group interventions</a:t>
            </a:r>
          </a:p>
          <a:p>
            <a:r>
              <a:rPr lang="en-GB" sz="2400" dirty="0">
                <a:ea typeface="Calibri"/>
                <a:cs typeface="Calibri"/>
              </a:rPr>
              <a:t>Small group weekly IDL interventions</a:t>
            </a:r>
          </a:p>
          <a:p>
            <a:r>
              <a:rPr lang="en-GB" sz="2400" dirty="0">
                <a:ea typeface="Calibri"/>
                <a:cs typeface="Calibri"/>
              </a:rPr>
              <a:t>Small group </a:t>
            </a:r>
            <a:r>
              <a:rPr lang="en-GB" sz="2400" err="1">
                <a:ea typeface="Calibri"/>
                <a:cs typeface="Calibri"/>
              </a:rPr>
              <a:t>McGrawhill's</a:t>
            </a:r>
            <a:r>
              <a:rPr lang="en-GB" sz="2400" dirty="0">
                <a:ea typeface="Calibri"/>
                <a:cs typeface="Calibri"/>
              </a:rPr>
              <a:t> comprehension interventions</a:t>
            </a:r>
          </a:p>
          <a:p>
            <a:r>
              <a:rPr lang="en-GB" sz="2400" dirty="0">
                <a:ea typeface="Calibri"/>
                <a:cs typeface="Calibri"/>
              </a:rPr>
              <a:t>House reading competitions </a:t>
            </a:r>
          </a:p>
        </p:txBody>
      </p:sp>
    </p:spTree>
    <p:extLst>
      <p:ext uri="{BB962C8B-B14F-4D97-AF65-F5344CB8AC3E}">
        <p14:creationId xmlns:p14="http://schemas.microsoft.com/office/powerpoint/2010/main" val="28809000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A3D85-4F8F-4C3C-8183-FE12D55F5746}"/>
              </a:ext>
            </a:extLst>
          </p:cNvPr>
          <p:cNvSpPr>
            <a:spLocks noGrp="1"/>
          </p:cNvSpPr>
          <p:nvPr>
            <p:ph type="title"/>
          </p:nvPr>
        </p:nvSpPr>
        <p:spPr/>
        <p:txBody>
          <a:bodyPr/>
          <a:lstStyle/>
          <a:p>
            <a:r>
              <a:rPr lang="en-US" dirty="0"/>
              <a:t>How can I support my child? </a:t>
            </a:r>
            <a:endParaRPr lang="en-GB" dirty="0"/>
          </a:p>
        </p:txBody>
      </p:sp>
      <p:sp>
        <p:nvSpPr>
          <p:cNvPr id="3" name="Content Placeholder 2">
            <a:extLst>
              <a:ext uri="{FF2B5EF4-FFF2-40B4-BE49-F238E27FC236}">
                <a16:creationId xmlns:a16="http://schemas.microsoft.com/office/drawing/2014/main" id="{726BC9A1-4859-4948-BABA-A3E29E2ACBE9}"/>
              </a:ext>
            </a:extLst>
          </p:cNvPr>
          <p:cNvSpPr>
            <a:spLocks noGrp="1"/>
          </p:cNvSpPr>
          <p:nvPr>
            <p:ph idx="1"/>
          </p:nvPr>
        </p:nvSpPr>
        <p:spPr/>
        <p:txBody>
          <a:bodyPr>
            <a:normAutofit fontScale="62500" lnSpcReduction="20000"/>
          </a:bodyPr>
          <a:lstStyle/>
          <a:p>
            <a:r>
              <a:rPr lang="en-GB" dirty="0">
                <a:latin typeface="Arial" panose="020B0604020202020204" pitchFamily="34" charset="0"/>
                <a:cs typeface="Arial" panose="020B0604020202020204" pitchFamily="34" charset="0"/>
              </a:rPr>
              <a:t>Firstly, a positive attitude goes a long way – so as much encouragement and support as possible (but we don’t need to tell you that)!</a:t>
            </a:r>
          </a:p>
          <a:p>
            <a:endParaRPr lang="en-GB" dirty="0">
              <a:latin typeface="Arial" panose="020B0604020202020204" pitchFamily="34" charset="0"/>
              <a:cs typeface="Arial" panose="020B0604020202020204" pitchFamily="34" charset="0"/>
            </a:endParaRPr>
          </a:p>
          <a:p>
            <a:pPr>
              <a:spcAft>
                <a:spcPts val="600"/>
              </a:spcAft>
            </a:pPr>
            <a:r>
              <a:rPr lang="en-GB" dirty="0">
                <a:latin typeface="Arial" panose="020B0604020202020204" pitchFamily="34" charset="0"/>
                <a:cs typeface="Arial" panose="020B0604020202020204" pitchFamily="34" charset="0"/>
              </a:rPr>
              <a:t>Some further tips:</a:t>
            </a:r>
          </a:p>
          <a:p>
            <a:pPr>
              <a:spcAft>
                <a:spcPts val="600"/>
              </a:spcAft>
            </a:pPr>
            <a:r>
              <a:rPr lang="en-US" dirty="0">
                <a:solidFill>
                  <a:srgbClr val="388CDA"/>
                </a:solidFill>
                <a:latin typeface="Arial" panose="020B0604020202020204" pitchFamily="34" charset="0"/>
                <a:cs typeface="Arial" panose="020B0604020202020204" pitchFamily="34" charset="0"/>
              </a:rPr>
              <a:t>Direct any questions or concerns you have about SATs to your child’s teacher, rather than worry your child with them; </a:t>
            </a:r>
          </a:p>
          <a:p>
            <a:pPr>
              <a:spcAft>
                <a:spcPts val="600"/>
              </a:spcAft>
            </a:pPr>
            <a:r>
              <a:rPr lang="en-US" dirty="0">
                <a:solidFill>
                  <a:srgbClr val="388CDA"/>
                </a:solidFill>
                <a:latin typeface="Arial" panose="020B0604020202020204" pitchFamily="34" charset="0"/>
                <a:cs typeface="Arial" panose="020B0604020202020204" pitchFamily="34" charset="0"/>
              </a:rPr>
              <a:t>Give your child opportunities to go outside and avoid overuse of screens - this can apply to leisure pursuits as well as how they study; </a:t>
            </a:r>
          </a:p>
          <a:p>
            <a:pPr>
              <a:spcAft>
                <a:spcPts val="600"/>
              </a:spcAft>
            </a:pPr>
            <a:r>
              <a:rPr lang="en-US" dirty="0">
                <a:solidFill>
                  <a:srgbClr val="388CDA"/>
                </a:solidFill>
                <a:latin typeface="Arial" panose="020B0604020202020204" pitchFamily="34" charset="0"/>
                <a:cs typeface="Arial" panose="020B0604020202020204" pitchFamily="34" charset="0"/>
              </a:rPr>
              <a:t>Try to provide a quiet corner of the house for homework and study, that’s as free from distractions as possible;</a:t>
            </a:r>
          </a:p>
          <a:p>
            <a:pPr>
              <a:spcAft>
                <a:spcPts val="600"/>
              </a:spcAft>
            </a:pPr>
            <a:r>
              <a:rPr lang="en-US" dirty="0">
                <a:solidFill>
                  <a:srgbClr val="388CDA"/>
                </a:solidFill>
                <a:latin typeface="Arial" panose="020B0604020202020204" pitchFamily="34" charset="0"/>
                <a:cs typeface="Arial" panose="020B0604020202020204" pitchFamily="34" charset="0"/>
              </a:rPr>
              <a:t> Encourage your child to talk to their teacher or another adult they trust if they express persisting anxieties about SATs. Remember that a small amount of anxiety is normal and not harmful; </a:t>
            </a:r>
          </a:p>
          <a:p>
            <a:pPr>
              <a:spcAft>
                <a:spcPts val="600"/>
              </a:spcAft>
            </a:pPr>
            <a:r>
              <a:rPr lang="en-US" dirty="0">
                <a:solidFill>
                  <a:srgbClr val="388CDA"/>
                </a:solidFill>
                <a:latin typeface="Arial" panose="020B0604020202020204" pitchFamily="34" charset="0"/>
                <a:cs typeface="Arial" panose="020B0604020202020204" pitchFamily="34" charset="0"/>
              </a:rPr>
              <a:t> If your child is unwilling to talk to their teacher, talk to them yourself; </a:t>
            </a:r>
          </a:p>
          <a:p>
            <a:pPr>
              <a:spcAft>
                <a:spcPts val="600"/>
              </a:spcAft>
            </a:pPr>
            <a:r>
              <a:rPr lang="en-US" dirty="0">
                <a:solidFill>
                  <a:srgbClr val="388CDA"/>
                </a:solidFill>
                <a:latin typeface="Arial" panose="020B0604020202020204" pitchFamily="34" charset="0"/>
                <a:cs typeface="Arial" panose="020B0604020202020204" pitchFamily="34" charset="0"/>
              </a:rPr>
              <a:t>Plan something nice and fun for the weekends before and after SATs – this will help your child start the week well and also give them something to look forward to; </a:t>
            </a:r>
          </a:p>
          <a:p>
            <a:pPr>
              <a:spcAft>
                <a:spcPts val="600"/>
              </a:spcAft>
            </a:pPr>
            <a:r>
              <a:rPr lang="en-US" dirty="0">
                <a:solidFill>
                  <a:srgbClr val="388CDA"/>
                </a:solidFill>
                <a:latin typeface="Arial" panose="020B0604020202020204" pitchFamily="34" charset="0"/>
                <a:cs typeface="Arial" panose="020B0604020202020204" pitchFamily="34" charset="0"/>
              </a:rPr>
              <a:t>Ensure your child is eating and drinking well, and getting a suitable amount of sleep.</a:t>
            </a:r>
            <a:endParaRPr lang="en-GB" dirty="0">
              <a:solidFill>
                <a:srgbClr val="388CDA"/>
              </a:solidFill>
              <a:latin typeface="Arial" panose="020B0604020202020204" pitchFamily="34" charset="0"/>
              <a:cs typeface="Arial" panose="020B0604020202020204" pitchFamily="34" charset="0"/>
            </a:endParaRPr>
          </a:p>
          <a:p>
            <a:endParaRPr lang="en-GB" dirty="0"/>
          </a:p>
        </p:txBody>
      </p:sp>
      <p:sp>
        <p:nvSpPr>
          <p:cNvPr id="4" name="TextBox 3">
            <a:extLst>
              <a:ext uri="{FF2B5EF4-FFF2-40B4-BE49-F238E27FC236}">
                <a16:creationId xmlns:a16="http://schemas.microsoft.com/office/drawing/2014/main" id="{663DB7AA-8CE5-4512-9C1A-00892477B170}"/>
              </a:ext>
            </a:extLst>
          </p:cNvPr>
          <p:cNvSpPr txBox="1"/>
          <p:nvPr/>
        </p:nvSpPr>
        <p:spPr>
          <a:xfrm>
            <a:off x="1492617" y="6108412"/>
            <a:ext cx="5330113" cy="584775"/>
          </a:xfrm>
          <a:prstGeom prst="rect">
            <a:avLst/>
          </a:prstGeom>
          <a:noFill/>
          <a:ln w="38100">
            <a:solidFill>
              <a:srgbClr val="DA2E41"/>
            </a:solidFill>
          </a:ln>
        </p:spPr>
        <p:txBody>
          <a:bodyPr wrap="none" rtlCol="0">
            <a:spAutoFit/>
          </a:bodyPr>
          <a:lstStyle/>
          <a:p>
            <a:r>
              <a:rPr lang="en-GB" sz="1600" b="1" dirty="0">
                <a:solidFill>
                  <a:srgbClr val="DA2E41"/>
                </a:solidFill>
                <a:latin typeface="Arial" panose="020B0604020202020204" pitchFamily="34" charset="0"/>
                <a:cs typeface="Arial" panose="020B0604020202020204" pitchFamily="34" charset="0"/>
              </a:rPr>
              <a:t>DO NOT USE PAST PAPERS </a:t>
            </a:r>
            <a:r>
              <a:rPr lang="en-GB" sz="1600" dirty="0">
                <a:solidFill>
                  <a:srgbClr val="DA2E41"/>
                </a:solidFill>
                <a:latin typeface="Arial" panose="020B0604020202020204" pitchFamily="34" charset="0"/>
                <a:cs typeface="Arial" panose="020B0604020202020204" pitchFamily="34" charset="0"/>
              </a:rPr>
              <a:t>– if your child has a tutor, </a:t>
            </a:r>
          </a:p>
          <a:p>
            <a:r>
              <a:rPr lang="en-GB" sz="1600" dirty="0">
                <a:solidFill>
                  <a:srgbClr val="DA2E41"/>
                </a:solidFill>
                <a:latin typeface="Arial" panose="020B0604020202020204" pitchFamily="34" charset="0"/>
                <a:cs typeface="Arial" panose="020B0604020202020204" pitchFamily="34" charset="0"/>
              </a:rPr>
              <a:t>insist they </a:t>
            </a:r>
            <a:r>
              <a:rPr lang="en-GB" sz="1600" b="1" u="sng" dirty="0">
                <a:solidFill>
                  <a:srgbClr val="DA2E41"/>
                </a:solidFill>
                <a:latin typeface="Arial" panose="020B0604020202020204" pitchFamily="34" charset="0"/>
                <a:cs typeface="Arial" panose="020B0604020202020204" pitchFamily="34" charset="0"/>
              </a:rPr>
              <a:t>do not</a:t>
            </a:r>
            <a:r>
              <a:rPr lang="en-GB" sz="1600" b="1" dirty="0">
                <a:solidFill>
                  <a:srgbClr val="DA2E41"/>
                </a:solidFill>
                <a:latin typeface="Arial" panose="020B0604020202020204" pitchFamily="34" charset="0"/>
                <a:cs typeface="Arial" panose="020B0604020202020204" pitchFamily="34" charset="0"/>
              </a:rPr>
              <a:t> </a:t>
            </a:r>
            <a:r>
              <a:rPr lang="en-GB" sz="1600" dirty="0">
                <a:solidFill>
                  <a:srgbClr val="DA2E41"/>
                </a:solidFill>
                <a:latin typeface="Arial" panose="020B0604020202020204" pitchFamily="34" charset="0"/>
                <a:cs typeface="Arial" panose="020B0604020202020204" pitchFamily="34" charset="0"/>
              </a:rPr>
              <a:t>use them too – we will be using them! </a:t>
            </a:r>
          </a:p>
        </p:txBody>
      </p:sp>
    </p:spTree>
    <p:extLst>
      <p:ext uri="{BB962C8B-B14F-4D97-AF65-F5344CB8AC3E}">
        <p14:creationId xmlns:p14="http://schemas.microsoft.com/office/powerpoint/2010/main" val="1319503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E485D-315D-4E79-8356-3E03E7EFF24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F2C9219-F8DF-4477-8349-7CA7082F3DF4}"/>
              </a:ext>
            </a:extLst>
          </p:cNvPr>
          <p:cNvSpPr>
            <a:spLocks noGrp="1"/>
          </p:cNvSpPr>
          <p:nvPr>
            <p:ph idx="1"/>
          </p:nvPr>
        </p:nvSpPr>
        <p:spPr/>
        <p:txBody>
          <a:bodyPr vert="horz" lIns="91440" tIns="45720" rIns="91440" bIns="45720" rtlCol="0" anchor="t">
            <a:normAutofit/>
          </a:bodyPr>
          <a:lstStyle/>
          <a:p>
            <a:pPr>
              <a:spcAft>
                <a:spcPts val="600"/>
              </a:spcAft>
            </a:pPr>
            <a:r>
              <a:rPr lang="en-US" dirty="0">
                <a:solidFill>
                  <a:srgbClr val="388CDA"/>
                </a:solidFill>
                <a:latin typeface="Arial"/>
                <a:cs typeface="Arial"/>
              </a:rPr>
              <a:t>Create a revision timetable that works for you and your child – for some children and families, a couple of 10 – 20 minute activities a day works best; for others, a longer study session on a Saturday or Sunday might be better. </a:t>
            </a:r>
          </a:p>
          <a:p>
            <a:pPr>
              <a:spcAft>
                <a:spcPts val="600"/>
              </a:spcAft>
            </a:pPr>
            <a:r>
              <a:rPr lang="en-US" b="1" dirty="0">
                <a:solidFill>
                  <a:srgbClr val="388CDA"/>
                </a:solidFill>
                <a:latin typeface="Arial"/>
                <a:cs typeface="Arial"/>
              </a:rPr>
              <a:t>Keep it light </a:t>
            </a:r>
            <a:r>
              <a:rPr lang="en-US" dirty="0">
                <a:solidFill>
                  <a:srgbClr val="388CDA"/>
                </a:solidFill>
                <a:latin typeface="Arial"/>
                <a:cs typeface="Arial"/>
              </a:rPr>
              <a:t>– practice key skills like </a:t>
            </a:r>
            <a:r>
              <a:rPr lang="en-US" b="1" dirty="0">
                <a:solidFill>
                  <a:srgbClr val="388CDA"/>
                </a:solidFill>
                <a:latin typeface="Arial"/>
                <a:cs typeface="Arial"/>
              </a:rPr>
              <a:t>times tables </a:t>
            </a:r>
            <a:r>
              <a:rPr lang="en-US" dirty="0">
                <a:solidFill>
                  <a:srgbClr val="388CDA"/>
                </a:solidFill>
                <a:latin typeface="Arial"/>
                <a:cs typeface="Arial"/>
              </a:rPr>
              <a:t>and </a:t>
            </a:r>
            <a:r>
              <a:rPr lang="en-US" b="1" dirty="0">
                <a:solidFill>
                  <a:srgbClr val="388CDA"/>
                </a:solidFill>
                <a:latin typeface="Arial"/>
                <a:cs typeface="Arial"/>
              </a:rPr>
              <a:t>practice mental </a:t>
            </a:r>
            <a:r>
              <a:rPr lang="en-US" b="1" dirty="0" err="1">
                <a:solidFill>
                  <a:srgbClr val="388CDA"/>
                </a:solidFill>
                <a:latin typeface="Arial"/>
                <a:cs typeface="Arial"/>
              </a:rPr>
              <a:t>maths</a:t>
            </a:r>
            <a:r>
              <a:rPr lang="en-US" b="1" dirty="0">
                <a:solidFill>
                  <a:srgbClr val="388CDA"/>
                </a:solidFill>
                <a:latin typeface="Arial"/>
                <a:cs typeface="Arial"/>
              </a:rPr>
              <a:t> in real world scenarios</a:t>
            </a:r>
            <a:r>
              <a:rPr lang="en-US" dirty="0">
                <a:solidFill>
                  <a:srgbClr val="388CDA"/>
                </a:solidFill>
                <a:latin typeface="Arial"/>
                <a:cs typeface="Arial"/>
              </a:rPr>
              <a:t>, like adding up prices in the shops, working out discount deals, and asking questions like, </a:t>
            </a:r>
            <a:r>
              <a:rPr lang="en-US" i="1" dirty="0">
                <a:solidFill>
                  <a:srgbClr val="388CDA"/>
                </a:solidFill>
                <a:latin typeface="Arial"/>
                <a:cs typeface="Arial"/>
              </a:rPr>
              <a:t>“If there are 1,300 grams of flour in this pack, what is that in kilograms?” </a:t>
            </a:r>
          </a:p>
          <a:p>
            <a:endParaRPr lang="en-GB" dirty="0"/>
          </a:p>
        </p:txBody>
      </p:sp>
    </p:spTree>
    <p:extLst>
      <p:ext uri="{BB962C8B-B14F-4D97-AF65-F5344CB8AC3E}">
        <p14:creationId xmlns:p14="http://schemas.microsoft.com/office/powerpoint/2010/main" val="29888284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C0B32-74DA-4EF0-AED3-CC97F36A5AE3}"/>
              </a:ext>
            </a:extLst>
          </p:cNvPr>
          <p:cNvSpPr>
            <a:spLocks noGrp="1"/>
          </p:cNvSpPr>
          <p:nvPr>
            <p:ph type="title"/>
          </p:nvPr>
        </p:nvSpPr>
        <p:spPr/>
        <p:txBody>
          <a:bodyPr/>
          <a:lstStyle/>
          <a:p>
            <a:r>
              <a:rPr lang="en-US" dirty="0"/>
              <a:t>Remember about SATS….</a:t>
            </a:r>
            <a:endParaRPr lang="en-GB" dirty="0"/>
          </a:p>
        </p:txBody>
      </p:sp>
      <p:sp>
        <p:nvSpPr>
          <p:cNvPr id="3" name="Content Placeholder 2">
            <a:extLst>
              <a:ext uri="{FF2B5EF4-FFF2-40B4-BE49-F238E27FC236}">
                <a16:creationId xmlns:a16="http://schemas.microsoft.com/office/drawing/2014/main" id="{B54DC4F0-318E-4CAC-B25C-E9F22663CA33}"/>
              </a:ext>
            </a:extLst>
          </p:cNvPr>
          <p:cNvSpPr>
            <a:spLocks noGrp="1"/>
          </p:cNvSpPr>
          <p:nvPr>
            <p:ph idx="1"/>
          </p:nvPr>
        </p:nvSpPr>
        <p:spPr/>
        <p:txBody>
          <a:bodyPr>
            <a:normAutofit fontScale="77500" lnSpcReduction="20000"/>
          </a:bodyPr>
          <a:lstStyle/>
          <a:p>
            <a:pPr marL="114300" indent="0">
              <a:buNone/>
            </a:pPr>
            <a:r>
              <a:rPr lang="en-US" b="1" dirty="0">
                <a:solidFill>
                  <a:srgbClr val="388CDA"/>
                </a:solidFill>
                <a:latin typeface="Arial" panose="020B0604020202020204" pitchFamily="34" charset="0"/>
                <a:cs typeface="Arial" panose="020B0604020202020204" pitchFamily="34" charset="0"/>
              </a:rPr>
              <a:t>SATs focus on what they know about </a:t>
            </a:r>
            <a:r>
              <a:rPr lang="en-US" b="1" dirty="0" err="1">
                <a:solidFill>
                  <a:srgbClr val="388CDA"/>
                </a:solidFill>
                <a:latin typeface="Arial" panose="020B0604020202020204" pitchFamily="34" charset="0"/>
                <a:cs typeface="Arial" panose="020B0604020202020204" pitchFamily="34" charset="0"/>
              </a:rPr>
              <a:t>Maths</a:t>
            </a:r>
            <a:r>
              <a:rPr lang="en-US" b="1" dirty="0">
                <a:solidFill>
                  <a:srgbClr val="388CDA"/>
                </a:solidFill>
                <a:latin typeface="Arial" panose="020B0604020202020204" pitchFamily="34" charset="0"/>
                <a:cs typeface="Arial" panose="020B0604020202020204" pitchFamily="34" charset="0"/>
              </a:rPr>
              <a:t> and English </a:t>
            </a:r>
          </a:p>
          <a:p>
            <a:pPr marL="114300" indent="0">
              <a:buNone/>
            </a:pPr>
            <a:r>
              <a:rPr lang="en-US" dirty="0">
                <a:latin typeface="Arial" panose="020B0604020202020204" pitchFamily="34" charset="0"/>
                <a:cs typeface="Arial" panose="020B0604020202020204" pitchFamily="34" charset="0"/>
              </a:rPr>
              <a:t>They won’t reflect how talented they are at Science, Geography, Art or PE, and they certainly won’t highlight positive personal characteristics such as kindness and integrity. </a:t>
            </a:r>
          </a:p>
          <a:p>
            <a:endParaRPr lang="en-US" dirty="0">
              <a:latin typeface="Arial" panose="020B0604020202020204" pitchFamily="34" charset="0"/>
              <a:cs typeface="Arial" panose="020B0604020202020204" pitchFamily="34" charset="0"/>
            </a:endParaRPr>
          </a:p>
          <a:p>
            <a:pPr marL="114300" indent="0">
              <a:buNone/>
            </a:pPr>
            <a:r>
              <a:rPr lang="en-US" b="1" dirty="0">
                <a:solidFill>
                  <a:srgbClr val="388CDA"/>
                </a:solidFill>
                <a:latin typeface="Arial" panose="020B0604020202020204" pitchFamily="34" charset="0"/>
                <a:cs typeface="Arial" panose="020B0604020202020204" pitchFamily="34" charset="0"/>
              </a:rPr>
              <a:t>SATs results don’t always tell the whole story </a:t>
            </a:r>
          </a:p>
          <a:p>
            <a:pPr marL="114300" indent="0">
              <a:buNone/>
            </a:pPr>
            <a:r>
              <a:rPr lang="en-US" dirty="0">
                <a:latin typeface="Arial" panose="020B0604020202020204" pitchFamily="34" charset="0"/>
                <a:cs typeface="Arial" panose="020B0604020202020204" pitchFamily="34" charset="0"/>
              </a:rPr>
              <a:t>The results will say they DID or DIDN’T meet a certain standard, but not necessarily by what margin. Additionally, the thresholds tend to change each year according to overall national performance, so what was classed as ‘did meet the expected standard’ in 2022 may have been considered a ‘did not’ in 2023. We can provide you with more detailed feedback, so don’t let your child see SATs as a simple case of ‘pass’ or ‘fail’. </a:t>
            </a:r>
          </a:p>
          <a:p>
            <a:endParaRPr lang="en-US" dirty="0">
              <a:latin typeface="Arial" panose="020B0604020202020204" pitchFamily="34" charset="0"/>
              <a:cs typeface="Arial" panose="020B0604020202020204" pitchFamily="34" charset="0"/>
            </a:endParaRPr>
          </a:p>
          <a:p>
            <a:pPr marL="114300" indent="0">
              <a:buNone/>
            </a:pPr>
            <a:r>
              <a:rPr lang="en-US" b="1" dirty="0">
                <a:solidFill>
                  <a:srgbClr val="388CDA"/>
                </a:solidFill>
                <a:latin typeface="Arial" panose="020B0604020202020204" pitchFamily="34" charset="0"/>
                <a:cs typeface="Arial" panose="020B0604020202020204" pitchFamily="34" charset="0"/>
              </a:rPr>
              <a:t>SATs last for one week </a:t>
            </a:r>
          </a:p>
          <a:p>
            <a:pPr marL="114300" indent="0">
              <a:buNone/>
            </a:pPr>
            <a:r>
              <a:rPr lang="en-US" dirty="0">
                <a:latin typeface="Arial" panose="020B0604020202020204" pitchFamily="34" charset="0"/>
                <a:cs typeface="Arial" panose="020B0604020202020204" pitchFamily="34" charset="0"/>
              </a:rPr>
              <a:t>In reality it’s just one or two papers lasting 30-60 minutes each day. You can’t </a:t>
            </a:r>
            <a:r>
              <a:rPr lang="en-US" dirty="0" err="1">
                <a:latin typeface="Arial" panose="020B0604020202020204" pitchFamily="34" charset="0"/>
                <a:cs typeface="Arial" panose="020B0604020202020204" pitchFamily="34" charset="0"/>
              </a:rPr>
              <a:t>emphasise</a:t>
            </a:r>
            <a:r>
              <a:rPr lang="en-US" dirty="0">
                <a:latin typeface="Arial" panose="020B0604020202020204" pitchFamily="34" charset="0"/>
                <a:cs typeface="Arial" panose="020B0604020202020204" pitchFamily="34" charset="0"/>
              </a:rPr>
              <a:t> enough the importance of keeping that in perspective</a:t>
            </a:r>
            <a:endParaRPr lang="en-GB" dirty="0"/>
          </a:p>
        </p:txBody>
      </p:sp>
    </p:spTree>
    <p:extLst>
      <p:ext uri="{BB962C8B-B14F-4D97-AF65-F5344CB8AC3E}">
        <p14:creationId xmlns:p14="http://schemas.microsoft.com/office/powerpoint/2010/main" val="25256649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A405E-676D-4DC8-8024-53BBB92F7D8F}"/>
              </a:ext>
            </a:extLst>
          </p:cNvPr>
          <p:cNvSpPr>
            <a:spLocks noGrp="1"/>
          </p:cNvSpPr>
          <p:nvPr>
            <p:ph type="title"/>
          </p:nvPr>
        </p:nvSpPr>
        <p:spPr/>
        <p:txBody>
          <a:bodyPr/>
          <a:lstStyle/>
          <a:p>
            <a:r>
              <a:rPr lang="en-US" dirty="0"/>
              <a:t>What should I do if I’m worried about my child?</a:t>
            </a:r>
            <a:endParaRPr lang="en-GB" dirty="0"/>
          </a:p>
        </p:txBody>
      </p:sp>
      <p:sp>
        <p:nvSpPr>
          <p:cNvPr id="3" name="Content Placeholder 2">
            <a:extLst>
              <a:ext uri="{FF2B5EF4-FFF2-40B4-BE49-F238E27FC236}">
                <a16:creationId xmlns:a16="http://schemas.microsoft.com/office/drawing/2014/main" id="{F5B52B84-2382-4464-A528-1CB20371676C}"/>
              </a:ext>
            </a:extLst>
          </p:cNvPr>
          <p:cNvSpPr>
            <a:spLocks noGrp="1"/>
          </p:cNvSpPr>
          <p:nvPr>
            <p:ph idx="1"/>
          </p:nvPr>
        </p:nvSpPr>
        <p:spPr/>
        <p:txBody>
          <a:bodyPr vert="horz" lIns="91440" tIns="45720" rIns="91440" bIns="45720" rtlCol="0" anchor="t">
            <a:normAutofit fontScale="85000" lnSpcReduction="20000"/>
          </a:bodyPr>
          <a:lstStyle/>
          <a:p>
            <a:pPr marL="114300" indent="0">
              <a:buNone/>
            </a:pPr>
            <a:r>
              <a:rPr lang="en-US" dirty="0">
                <a:latin typeface="Arial"/>
                <a:cs typeface="Arial"/>
              </a:rPr>
              <a:t>It would be unnatural for SATs not to induce a certain degree of worry or anxiety but there is, of course, a tipping point.</a:t>
            </a:r>
            <a:endParaRPr lang="en-US">
              <a:latin typeface="Arial"/>
              <a:cs typeface="Arial"/>
            </a:endParaRPr>
          </a:p>
          <a:p>
            <a:endParaRPr lang="en-US" dirty="0">
              <a:latin typeface="Arial" panose="020B0604020202020204" pitchFamily="34" charset="0"/>
              <a:cs typeface="Arial" panose="020B0604020202020204" pitchFamily="34" charset="0"/>
            </a:endParaRPr>
          </a:p>
          <a:p>
            <a:pPr marL="114300" indent="0">
              <a:buNone/>
            </a:pPr>
            <a:r>
              <a:rPr lang="en-US" b="1" dirty="0">
                <a:latin typeface="Arial"/>
                <a:cs typeface="Arial"/>
              </a:rPr>
              <a:t>SATs should not:</a:t>
            </a:r>
          </a:p>
          <a:p>
            <a:pPr marL="285750" indent="-285750"/>
            <a:r>
              <a:rPr lang="en-US" dirty="0">
                <a:solidFill>
                  <a:srgbClr val="388CDA"/>
                </a:solidFill>
                <a:latin typeface="Arial"/>
                <a:cs typeface="Arial"/>
              </a:rPr>
              <a:t>affect a child’s appetite;</a:t>
            </a:r>
          </a:p>
          <a:p>
            <a:pPr marL="285750" indent="-285750"/>
            <a:r>
              <a:rPr lang="en-US" dirty="0">
                <a:solidFill>
                  <a:srgbClr val="388CDA"/>
                </a:solidFill>
                <a:latin typeface="Arial"/>
                <a:cs typeface="Arial"/>
              </a:rPr>
              <a:t>affect a child’s ability to sleep;</a:t>
            </a:r>
          </a:p>
          <a:p>
            <a:pPr marL="285750" indent="-285750"/>
            <a:r>
              <a:rPr lang="en-US" dirty="0">
                <a:solidFill>
                  <a:srgbClr val="388CDA"/>
                </a:solidFill>
                <a:latin typeface="Arial"/>
                <a:cs typeface="Arial"/>
              </a:rPr>
              <a:t>alter a child’s personality;</a:t>
            </a:r>
          </a:p>
          <a:p>
            <a:pPr marL="285750" indent="-285750"/>
            <a:r>
              <a:rPr lang="en-US" dirty="0">
                <a:solidFill>
                  <a:srgbClr val="388CDA"/>
                </a:solidFill>
                <a:latin typeface="Arial"/>
                <a:cs typeface="Arial"/>
              </a:rPr>
              <a:t>induce panic, tears or disengagement from lessons;</a:t>
            </a:r>
          </a:p>
          <a:p>
            <a:pPr marL="285750" indent="-285750"/>
            <a:r>
              <a:rPr lang="en-US" dirty="0">
                <a:solidFill>
                  <a:srgbClr val="388CDA"/>
                </a:solidFill>
                <a:latin typeface="Arial"/>
                <a:cs typeface="Arial"/>
              </a:rPr>
              <a:t>be a reason not to attend school.</a:t>
            </a:r>
          </a:p>
          <a:p>
            <a:endParaRPr lang="en-US" dirty="0">
              <a:latin typeface="Arial" panose="020B0604020202020204" pitchFamily="34" charset="0"/>
              <a:cs typeface="Arial" panose="020B0604020202020204" pitchFamily="34" charset="0"/>
            </a:endParaRPr>
          </a:p>
          <a:p>
            <a:pPr marL="114300" indent="0">
              <a:buNone/>
            </a:pPr>
            <a:r>
              <a:rPr lang="en-US" dirty="0">
                <a:latin typeface="Arial"/>
                <a:cs typeface="Arial"/>
              </a:rPr>
              <a:t>If any of the above are evident, then SATs may be causing an excessive degree of anxiety, and your child may benefit from additional support. This isn’t about removing the reality of SATs, but rather equipping your 10 or 11 year old child</a:t>
            </a:r>
          </a:p>
          <a:p>
            <a:pPr marL="114300" indent="0">
              <a:buNone/>
            </a:pPr>
            <a:r>
              <a:rPr lang="en-US" dirty="0">
                <a:latin typeface="Arial" panose="020B0604020202020204" pitchFamily="34" charset="0"/>
                <a:cs typeface="Arial" panose="020B0604020202020204" pitchFamily="34" charset="0"/>
              </a:rPr>
              <a:t>to cope with the situation and be stronger for it.</a:t>
            </a:r>
            <a:endParaRPr lang="en-GB" dirty="0">
              <a:ea typeface="Calibri"/>
              <a:cs typeface="Calibri"/>
            </a:endParaRPr>
          </a:p>
        </p:txBody>
      </p:sp>
    </p:spTree>
    <p:extLst>
      <p:ext uri="{BB962C8B-B14F-4D97-AF65-F5344CB8AC3E}">
        <p14:creationId xmlns:p14="http://schemas.microsoft.com/office/powerpoint/2010/main" val="36653071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9003-73E2-4882-98F2-1D2A11C50708}"/>
              </a:ext>
            </a:extLst>
          </p:cNvPr>
          <p:cNvSpPr>
            <a:spLocks noGrp="1"/>
          </p:cNvSpPr>
          <p:nvPr>
            <p:ph type="title"/>
          </p:nvPr>
        </p:nvSpPr>
        <p:spPr/>
        <p:txBody>
          <a:bodyPr/>
          <a:lstStyle/>
          <a:p>
            <a:r>
              <a:rPr lang="en-US" dirty="0"/>
              <a:t>Steps to take….</a:t>
            </a:r>
            <a:endParaRPr lang="en-GB" dirty="0"/>
          </a:p>
        </p:txBody>
      </p:sp>
      <p:sp>
        <p:nvSpPr>
          <p:cNvPr id="3" name="Content Placeholder 2">
            <a:extLst>
              <a:ext uri="{FF2B5EF4-FFF2-40B4-BE49-F238E27FC236}">
                <a16:creationId xmlns:a16="http://schemas.microsoft.com/office/drawing/2014/main" id="{64FE2AFA-16F7-4070-88AF-58FAF1E9F77A}"/>
              </a:ext>
            </a:extLst>
          </p:cNvPr>
          <p:cNvSpPr>
            <a:spLocks noGrp="1"/>
          </p:cNvSpPr>
          <p:nvPr>
            <p:ph idx="1"/>
          </p:nvPr>
        </p:nvSpPr>
        <p:spPr/>
        <p:txBody>
          <a:bodyPr>
            <a:normAutofit fontScale="62500" lnSpcReduction="20000"/>
          </a:bodyPr>
          <a:lstStyle/>
          <a:p>
            <a:pPr marL="114300" indent="0">
              <a:spcBef>
                <a:spcPts val="600"/>
              </a:spcBef>
              <a:spcAft>
                <a:spcPts val="600"/>
              </a:spcAft>
              <a:buNone/>
            </a:pPr>
            <a:r>
              <a:rPr lang="en-US" sz="2600" b="1" dirty="0">
                <a:solidFill>
                  <a:srgbClr val="388CDA"/>
                </a:solidFill>
                <a:latin typeface="Arial" panose="020B0604020202020204" pitchFamily="34" charset="0"/>
                <a:cs typeface="Arial" panose="020B0604020202020204" pitchFamily="34" charset="0"/>
              </a:rPr>
              <a:t>Talk to us!</a:t>
            </a:r>
          </a:p>
          <a:p>
            <a:pPr marL="114300" indent="0">
              <a:spcAft>
                <a:spcPts val="600"/>
              </a:spcAft>
              <a:buNone/>
            </a:pPr>
            <a:r>
              <a:rPr lang="en-US" sz="2600" dirty="0">
                <a:latin typeface="Arial" panose="020B0604020202020204" pitchFamily="34" charset="0"/>
                <a:cs typeface="Arial" panose="020B0604020202020204" pitchFamily="34" charset="0"/>
              </a:rPr>
              <a:t>Work with us so everyone concerned can be offering the support that’s needed.</a:t>
            </a:r>
            <a:r>
              <a:rPr lang="en-US" sz="2600" b="1" dirty="0">
                <a:latin typeface="Arial" panose="020B0604020202020204" pitchFamily="34" charset="0"/>
                <a:cs typeface="Arial" panose="020B0604020202020204" pitchFamily="34" charset="0"/>
              </a:rPr>
              <a:t> </a:t>
            </a:r>
          </a:p>
          <a:p>
            <a:pPr marL="114300" indent="0">
              <a:spcAft>
                <a:spcPts val="600"/>
              </a:spcAft>
              <a:buNone/>
            </a:pPr>
            <a:r>
              <a:rPr lang="en-US" sz="2600" b="1" dirty="0">
                <a:solidFill>
                  <a:srgbClr val="388CDA"/>
                </a:solidFill>
                <a:latin typeface="Arial" panose="020B0604020202020204" pitchFamily="34" charset="0"/>
                <a:cs typeface="Arial" panose="020B0604020202020204" pitchFamily="34" charset="0"/>
              </a:rPr>
              <a:t>Spend time with your child</a:t>
            </a:r>
          </a:p>
          <a:p>
            <a:pPr marL="114300" indent="0">
              <a:spcAft>
                <a:spcPts val="600"/>
              </a:spcAft>
              <a:buNone/>
            </a:pPr>
            <a:r>
              <a:rPr lang="en-US" sz="2600" dirty="0">
                <a:latin typeface="Arial" panose="020B0604020202020204" pitchFamily="34" charset="0"/>
                <a:cs typeface="Arial" panose="020B0604020202020204" pitchFamily="34" charset="0"/>
              </a:rPr>
              <a:t>Try to understand what aspect of SATs concerns them most. Is it the worry of ‘failing’? Is it the worry of getting stuck on a paper? If your child can pinpoint what’s bothering them most, you can take specific steps to help reassure them. </a:t>
            </a:r>
          </a:p>
          <a:p>
            <a:pPr marL="114300" indent="0">
              <a:spcAft>
                <a:spcPts val="600"/>
              </a:spcAft>
              <a:buNone/>
            </a:pPr>
            <a:r>
              <a:rPr lang="en-US" sz="2600" b="1" dirty="0">
                <a:solidFill>
                  <a:srgbClr val="388CDA"/>
                </a:solidFill>
                <a:latin typeface="Arial" panose="020B0604020202020204" pitchFamily="34" charset="0"/>
                <a:cs typeface="Arial" panose="020B0604020202020204" pitchFamily="34" charset="0"/>
              </a:rPr>
              <a:t>Try not to project your own anxieties or views on the SATs</a:t>
            </a:r>
          </a:p>
          <a:p>
            <a:pPr marL="114300" indent="0">
              <a:spcAft>
                <a:spcPts val="600"/>
              </a:spcAft>
              <a:buNone/>
            </a:pPr>
            <a:r>
              <a:rPr lang="en-US" sz="2600" dirty="0">
                <a:latin typeface="Arial" panose="020B0604020202020204" pitchFamily="34" charset="0"/>
                <a:cs typeface="Arial" panose="020B0604020202020204" pitchFamily="34" charset="0"/>
              </a:rPr>
              <a:t>If you don’t believe in SATs, or do not think your child should be doing them, then neither will they. </a:t>
            </a:r>
          </a:p>
          <a:p>
            <a:pPr marL="114300" indent="0">
              <a:spcAft>
                <a:spcPts val="600"/>
              </a:spcAft>
              <a:buNone/>
            </a:pPr>
            <a:r>
              <a:rPr lang="en-US" sz="2600" b="1" dirty="0">
                <a:solidFill>
                  <a:srgbClr val="388CDA"/>
                </a:solidFill>
                <a:latin typeface="Arial" panose="020B0604020202020204" pitchFamily="34" charset="0"/>
                <a:cs typeface="Arial" panose="020B0604020202020204" pitchFamily="34" charset="0"/>
              </a:rPr>
              <a:t>Confront any media coverage</a:t>
            </a:r>
          </a:p>
          <a:p>
            <a:pPr marL="114300" indent="0">
              <a:spcAft>
                <a:spcPts val="600"/>
              </a:spcAft>
              <a:buNone/>
            </a:pPr>
            <a:r>
              <a:rPr lang="en-US" sz="2600" dirty="0">
                <a:latin typeface="Arial" panose="020B0604020202020204" pitchFamily="34" charset="0"/>
                <a:cs typeface="Arial" panose="020B0604020202020204" pitchFamily="34" charset="0"/>
              </a:rPr>
              <a:t>Show clippings if there’s been anything negative and ask them to talk about what they’re seen and how they feel. Reinforce the reality. </a:t>
            </a:r>
          </a:p>
          <a:p>
            <a:pPr marL="114300" indent="0">
              <a:spcAft>
                <a:spcPts val="600"/>
              </a:spcAft>
              <a:buNone/>
            </a:pPr>
            <a:r>
              <a:rPr lang="en-US" sz="2600" b="1" dirty="0">
                <a:solidFill>
                  <a:srgbClr val="388CDA"/>
                </a:solidFill>
                <a:latin typeface="Arial" panose="020B0604020202020204" pitchFamily="34" charset="0"/>
                <a:cs typeface="Arial" panose="020B0604020202020204" pitchFamily="34" charset="0"/>
              </a:rPr>
              <a:t>Encourage your child to talk to their teacher</a:t>
            </a:r>
          </a:p>
          <a:p>
            <a:pPr marL="114300" indent="0">
              <a:spcAft>
                <a:spcPts val="600"/>
              </a:spcAft>
              <a:buNone/>
            </a:pPr>
            <a:r>
              <a:rPr lang="en-US" sz="2600" dirty="0">
                <a:latin typeface="Arial" panose="020B0604020202020204" pitchFamily="34" charset="0"/>
                <a:cs typeface="Arial" panose="020B0604020202020204" pitchFamily="34" charset="0"/>
              </a:rPr>
              <a:t>SATs are obviously linked to school, so don’t be surprised if they </a:t>
            </a:r>
            <a:r>
              <a:rPr lang="en-US" sz="2600" dirty="0" err="1">
                <a:latin typeface="Arial" panose="020B0604020202020204" pitchFamily="34" charset="0"/>
                <a:cs typeface="Arial" panose="020B0604020202020204" pitchFamily="34" charset="0"/>
              </a:rPr>
              <a:t>favour</a:t>
            </a:r>
            <a:r>
              <a:rPr lang="en-US" sz="2600" dirty="0">
                <a:latin typeface="Arial" panose="020B0604020202020204" pitchFamily="34" charset="0"/>
                <a:cs typeface="Arial" panose="020B0604020202020204" pitchFamily="34" charset="0"/>
              </a:rPr>
              <a:t> the reassurance of teachers above family members.</a:t>
            </a:r>
            <a:endParaRPr lang="en-GB" sz="26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5959772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68936-9C5B-4E20-9502-9412AC69113B}"/>
              </a:ext>
            </a:extLst>
          </p:cNvPr>
          <p:cNvSpPr>
            <a:spLocks noGrp="1"/>
          </p:cNvSpPr>
          <p:nvPr>
            <p:ph type="title"/>
          </p:nvPr>
        </p:nvSpPr>
        <p:spPr/>
        <p:txBody>
          <a:bodyPr/>
          <a:lstStyle/>
          <a:p>
            <a:r>
              <a:rPr lang="en-US" dirty="0"/>
              <a:t>Advice for Year 6 students</a:t>
            </a:r>
            <a:endParaRPr lang="en-GB" dirty="0"/>
          </a:p>
        </p:txBody>
      </p:sp>
      <p:sp>
        <p:nvSpPr>
          <p:cNvPr id="3" name="Content Placeholder 2">
            <a:extLst>
              <a:ext uri="{FF2B5EF4-FFF2-40B4-BE49-F238E27FC236}">
                <a16:creationId xmlns:a16="http://schemas.microsoft.com/office/drawing/2014/main" id="{A3ADE93F-E980-4861-8513-7EC94C6541E4}"/>
              </a:ext>
            </a:extLst>
          </p:cNvPr>
          <p:cNvSpPr>
            <a:spLocks noGrp="1"/>
          </p:cNvSpPr>
          <p:nvPr>
            <p:ph idx="1"/>
          </p:nvPr>
        </p:nvSpPr>
        <p:spPr/>
        <p:txBody>
          <a:bodyPr>
            <a:normAutofit lnSpcReduction="10000"/>
          </a:bodyPr>
          <a:lstStyle/>
          <a:p>
            <a:pPr marL="285750" indent="-285750">
              <a:spcBef>
                <a:spcPts val="600"/>
              </a:spcBef>
            </a:pPr>
            <a:r>
              <a:rPr lang="en-US" dirty="0">
                <a:latin typeface="Arial" panose="020B0604020202020204" pitchFamily="34" charset="0"/>
                <a:cs typeface="Arial" panose="020B0604020202020204" pitchFamily="34" charset="0"/>
              </a:rPr>
              <a:t>Listen to what your teachers say; </a:t>
            </a:r>
          </a:p>
          <a:p>
            <a:pPr marL="285750" indent="-285750">
              <a:spcBef>
                <a:spcPts val="600"/>
              </a:spcBef>
            </a:pPr>
            <a:r>
              <a:rPr lang="en-US" dirty="0">
                <a:latin typeface="Arial" panose="020B0604020202020204" pitchFamily="34" charset="0"/>
                <a:cs typeface="Arial" panose="020B0604020202020204" pitchFamily="34" charset="0"/>
              </a:rPr>
              <a:t>Your teachers are cheering you on and want you to do your best; </a:t>
            </a:r>
          </a:p>
          <a:p>
            <a:pPr marL="285750" indent="-285750">
              <a:spcBef>
                <a:spcPts val="600"/>
              </a:spcBef>
            </a:pPr>
            <a:r>
              <a:rPr lang="en-US" dirty="0">
                <a:latin typeface="Arial" panose="020B0604020202020204" pitchFamily="34" charset="0"/>
                <a:cs typeface="Arial" panose="020B0604020202020204" pitchFamily="34" charset="0"/>
              </a:rPr>
              <a:t>Make sure you get plenty of sleep and stay well fed – sleep and food help keep the brain moving; </a:t>
            </a:r>
          </a:p>
          <a:p>
            <a:pPr marL="285750" indent="-285750">
              <a:spcBef>
                <a:spcPts val="600"/>
              </a:spcBef>
            </a:pPr>
            <a:r>
              <a:rPr lang="en-US" dirty="0">
                <a:latin typeface="Arial" panose="020B0604020202020204" pitchFamily="34" charset="0"/>
                <a:cs typeface="Arial" panose="020B0604020202020204" pitchFamily="34" charset="0"/>
              </a:rPr>
              <a:t>Read the questions carefully. This can help to avoid any silly mistakes! </a:t>
            </a:r>
          </a:p>
          <a:p>
            <a:pPr marL="285750" indent="-285750">
              <a:spcBef>
                <a:spcPts val="600"/>
              </a:spcBef>
            </a:pPr>
            <a:r>
              <a:rPr lang="en-US" dirty="0">
                <a:latin typeface="Arial" panose="020B0604020202020204" pitchFamily="34" charset="0"/>
                <a:cs typeface="Arial" panose="020B0604020202020204" pitchFamily="34" charset="0"/>
              </a:rPr>
              <a:t>Don’t worry if there’s something you can’t answer. Take a deep breath! You can always move on and go back later but it’s better to write something rather than nothing;</a:t>
            </a:r>
          </a:p>
          <a:p>
            <a:pPr marL="285750" indent="-285750">
              <a:spcBef>
                <a:spcPts val="600"/>
              </a:spcBef>
            </a:pPr>
            <a:r>
              <a:rPr lang="en-US" dirty="0">
                <a:latin typeface="Arial" panose="020B0604020202020204" pitchFamily="34" charset="0"/>
                <a:cs typeface="Arial" panose="020B0604020202020204" pitchFamily="34" charset="0"/>
              </a:rPr>
              <a:t>Keep in mind year 6 SATs are just one week of your entire life!</a:t>
            </a:r>
            <a:endParaRPr lang="en-GB" sz="2000"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376371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79D58-7EFD-428C-9E49-418881161785}"/>
              </a:ext>
            </a:extLst>
          </p:cNvPr>
          <p:cNvSpPr>
            <a:spLocks noGrp="1"/>
          </p:cNvSpPr>
          <p:nvPr>
            <p:ph type="title"/>
          </p:nvPr>
        </p:nvSpPr>
        <p:spPr/>
        <p:txBody>
          <a:bodyPr/>
          <a:lstStyle/>
          <a:p>
            <a:r>
              <a:rPr lang="en-US" dirty="0"/>
              <a:t>What results are reported?</a:t>
            </a:r>
            <a:endParaRPr lang="en-GB" dirty="0"/>
          </a:p>
        </p:txBody>
      </p:sp>
      <p:sp>
        <p:nvSpPr>
          <p:cNvPr id="3" name="Content Placeholder 2">
            <a:extLst>
              <a:ext uri="{FF2B5EF4-FFF2-40B4-BE49-F238E27FC236}">
                <a16:creationId xmlns:a16="http://schemas.microsoft.com/office/drawing/2014/main" id="{C6FC0B84-00FD-4EBA-9053-4355AC3249DA}"/>
              </a:ext>
            </a:extLst>
          </p:cNvPr>
          <p:cNvSpPr>
            <a:spLocks noGrp="1"/>
          </p:cNvSpPr>
          <p:nvPr>
            <p:ph idx="1"/>
          </p:nvPr>
        </p:nvSpPr>
        <p:spPr/>
        <p:txBody>
          <a:bodyPr>
            <a:normAutofit fontScale="70000" lnSpcReduction="20000"/>
          </a:bodyPr>
          <a:lstStyle/>
          <a:p>
            <a:pPr marL="114300" indent="0">
              <a:buNone/>
            </a:pPr>
            <a:r>
              <a:rPr lang="en-US" dirty="0">
                <a:latin typeface="Arial" charset="0"/>
                <a:ea typeface="Arial" charset="0"/>
                <a:cs typeface="Arial" charset="0"/>
              </a:rPr>
              <a:t>Once marked, the tests will be given the following scores:</a:t>
            </a:r>
          </a:p>
          <a:p>
            <a:pPr marL="285750" indent="-285750">
              <a:buFont typeface="Courier New" panose="02070309020205020404" pitchFamily="49" charset="0"/>
              <a:buChar char="o"/>
            </a:pPr>
            <a:r>
              <a:rPr lang="en-US" dirty="0">
                <a:latin typeface="Arial" charset="0"/>
                <a:ea typeface="Arial" charset="0"/>
                <a:cs typeface="Arial" charset="0"/>
              </a:rPr>
              <a:t>A raw score (the total number of marks achieved for each paper);</a:t>
            </a:r>
          </a:p>
          <a:p>
            <a:pPr marL="285750" indent="-285750">
              <a:buFont typeface="Courier New" panose="02070309020205020404" pitchFamily="49" charset="0"/>
              <a:buChar char="o"/>
            </a:pPr>
            <a:r>
              <a:rPr lang="en-US" dirty="0">
                <a:latin typeface="Arial" charset="0"/>
                <a:ea typeface="Arial" charset="0"/>
                <a:cs typeface="Arial" charset="0"/>
              </a:rPr>
              <a:t>A scaled score (which is explained below);</a:t>
            </a:r>
          </a:p>
          <a:p>
            <a:pPr marL="285750" indent="-285750">
              <a:buFont typeface="Courier New" panose="02070309020205020404" pitchFamily="49" charset="0"/>
              <a:buChar char="o"/>
            </a:pPr>
            <a:r>
              <a:rPr lang="en-US" dirty="0">
                <a:latin typeface="Arial" charset="0"/>
                <a:ea typeface="Arial" charset="0"/>
                <a:cs typeface="Arial" charset="0"/>
              </a:rPr>
              <a:t>A judgement of whether the National Standard has been met. </a:t>
            </a:r>
          </a:p>
          <a:p>
            <a:endParaRPr lang="en-US" dirty="0">
              <a:latin typeface="Arial" charset="0"/>
              <a:ea typeface="Arial" charset="0"/>
              <a:cs typeface="Arial" charset="0"/>
            </a:endParaRPr>
          </a:p>
          <a:p>
            <a:pPr marL="114300" indent="0">
              <a:buNone/>
            </a:pPr>
            <a:r>
              <a:rPr lang="en-US" dirty="0">
                <a:latin typeface="Arial" charset="0"/>
                <a:ea typeface="Arial" charset="0"/>
                <a:cs typeface="Arial" charset="0"/>
              </a:rPr>
              <a:t>After marking each test, the external markers will convert each raw score into a scaled score to show whether each child is working below, at or above the national standard. </a:t>
            </a:r>
          </a:p>
          <a:p>
            <a:endParaRPr lang="en-US" dirty="0">
              <a:latin typeface="Arial" charset="0"/>
              <a:ea typeface="Arial" charset="0"/>
              <a:cs typeface="Arial" charset="0"/>
            </a:endParaRPr>
          </a:p>
          <a:p>
            <a:pPr marL="114300" indent="0">
              <a:buNone/>
            </a:pPr>
            <a:r>
              <a:rPr lang="en-US" dirty="0">
                <a:latin typeface="Arial" charset="0"/>
                <a:ea typeface="Arial" charset="0"/>
                <a:cs typeface="Arial" charset="0"/>
              </a:rPr>
              <a:t>When the scaled score is given, it is given in a range from 80 to 120. </a:t>
            </a:r>
          </a:p>
          <a:p>
            <a:pPr marL="114300" indent="0">
              <a:buNone/>
            </a:pPr>
            <a:r>
              <a:rPr lang="en-US" b="1" dirty="0">
                <a:latin typeface="Arial" charset="0"/>
                <a:ea typeface="Arial" charset="0"/>
                <a:cs typeface="Arial" charset="0"/>
              </a:rPr>
              <a:t>A scaled score of 100 or more is meeting the national standard</a:t>
            </a:r>
            <a:r>
              <a:rPr lang="en-US" dirty="0">
                <a:latin typeface="Arial" charset="0"/>
                <a:ea typeface="Arial" charset="0"/>
                <a:cs typeface="Arial" charset="0"/>
              </a:rPr>
              <a:t>. </a:t>
            </a:r>
          </a:p>
          <a:p>
            <a:endParaRPr lang="en-US" dirty="0">
              <a:latin typeface="Arial" charset="0"/>
              <a:ea typeface="Arial" charset="0"/>
              <a:cs typeface="Arial" charset="0"/>
            </a:endParaRPr>
          </a:p>
          <a:p>
            <a:pPr marL="114300" indent="0">
              <a:buNone/>
            </a:pPr>
            <a:r>
              <a:rPr lang="en-US" dirty="0">
                <a:latin typeface="Arial" charset="0"/>
                <a:ea typeface="Arial" charset="0"/>
                <a:cs typeface="Arial" charset="0"/>
              </a:rPr>
              <a:t>There are no separate tests for higher achieving pupils; however, </a:t>
            </a:r>
            <a:r>
              <a:rPr lang="en-US" b="1" dirty="0">
                <a:latin typeface="Arial" charset="0"/>
                <a:ea typeface="Arial" charset="0"/>
                <a:cs typeface="Arial" charset="0"/>
              </a:rPr>
              <a:t>a scaled score close to 120 would show that a child is working above the national standard</a:t>
            </a:r>
            <a:r>
              <a:rPr lang="en-US" dirty="0">
                <a:latin typeface="Arial" charset="0"/>
                <a:ea typeface="Arial" charset="0"/>
                <a:cs typeface="Arial" charset="0"/>
              </a:rPr>
              <a:t>.</a:t>
            </a:r>
          </a:p>
          <a:p>
            <a:endParaRPr lang="en-GB" dirty="0"/>
          </a:p>
        </p:txBody>
      </p:sp>
    </p:spTree>
    <p:extLst>
      <p:ext uri="{BB962C8B-B14F-4D97-AF65-F5344CB8AC3E}">
        <p14:creationId xmlns:p14="http://schemas.microsoft.com/office/powerpoint/2010/main" val="20163496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CBFAE-6A46-4B5C-8B3E-8373D73A589E}"/>
              </a:ext>
            </a:extLst>
          </p:cNvPr>
          <p:cNvSpPr>
            <a:spLocks noGrp="1"/>
          </p:cNvSpPr>
          <p:nvPr>
            <p:ph type="title"/>
          </p:nvPr>
        </p:nvSpPr>
        <p:spPr/>
        <p:txBody>
          <a:bodyPr/>
          <a:lstStyle/>
          <a:p>
            <a:endParaRPr lang="en-GB"/>
          </a:p>
        </p:txBody>
      </p:sp>
      <p:sp>
        <p:nvSpPr>
          <p:cNvPr id="4" name="Content Placeholder 3">
            <a:extLst>
              <a:ext uri="{FF2B5EF4-FFF2-40B4-BE49-F238E27FC236}">
                <a16:creationId xmlns:a16="http://schemas.microsoft.com/office/drawing/2014/main" id="{109524D5-63A8-49AC-8BAF-0B4854EC554E}"/>
              </a:ext>
            </a:extLst>
          </p:cNvPr>
          <p:cNvSpPr>
            <a:spLocks noGrp="1"/>
          </p:cNvSpPr>
          <p:nvPr>
            <p:ph idx="1"/>
          </p:nvPr>
        </p:nvSpPr>
        <p:spPr>
          <a:xfrm>
            <a:off x="457200" y="1600200"/>
            <a:ext cx="7400925" cy="1348061"/>
          </a:xfrm>
          <a:prstGeom prst="rect">
            <a:avLst/>
          </a:prstGeom>
        </p:spPr>
        <p:txBody>
          <a:bodyPr vert="horz" lIns="91440" tIns="45720" rIns="91440" bIns="45720" rtlCol="0" anchor="t">
            <a:spAutoFit/>
          </a:bodyPr>
          <a:lstStyle/>
          <a:p>
            <a:pPr marL="114300" indent="0" algn="ctr">
              <a:buNone/>
            </a:pPr>
            <a:r>
              <a:rPr lang="en-US" b="1" dirty="0">
                <a:solidFill>
                  <a:srgbClr val="388CDA"/>
                </a:solidFill>
                <a:latin typeface="Arial" panose="020B0604020202020204" pitchFamily="34" charset="0"/>
                <a:cs typeface="Arial" panose="020B0604020202020204" pitchFamily="34" charset="0"/>
              </a:rPr>
              <a:t>‘Stay focused in class so you don’t</a:t>
            </a:r>
            <a:endParaRPr lang="en-US"/>
          </a:p>
          <a:p>
            <a:pPr marL="114300" indent="0" algn="ctr">
              <a:buNone/>
            </a:pPr>
            <a:r>
              <a:rPr lang="en-US" b="1" dirty="0">
                <a:solidFill>
                  <a:srgbClr val="388CDA"/>
                </a:solidFill>
                <a:latin typeface="Arial" panose="020B0604020202020204" pitchFamily="34" charset="0"/>
                <a:cs typeface="Arial" panose="020B0604020202020204" pitchFamily="34" charset="0"/>
              </a:rPr>
              <a:t>have loads of extra study at home!’</a:t>
            </a:r>
          </a:p>
          <a:p>
            <a:pPr marL="114300" indent="0" algn="ctr">
              <a:buNone/>
            </a:pPr>
            <a:r>
              <a:rPr lang="en-US" b="1" dirty="0">
                <a:solidFill>
                  <a:srgbClr val="388CDA"/>
                </a:solidFill>
                <a:latin typeface="Arial" panose="020B0604020202020204" pitchFamily="34" charset="0"/>
                <a:cs typeface="Arial" panose="020B0604020202020204" pitchFamily="34" charset="0"/>
              </a:rPr>
              <a:t>- Year 7 pupil’s advice</a:t>
            </a:r>
            <a:endParaRPr lang="en-GB" b="1" dirty="0">
              <a:solidFill>
                <a:srgbClr val="388CD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12182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Useful contacts</a:t>
            </a:r>
          </a:p>
        </p:txBody>
      </p:sp>
      <p:sp>
        <p:nvSpPr>
          <p:cNvPr id="3" name="Content Placeholder 2"/>
          <p:cNvSpPr>
            <a:spLocks noGrp="1"/>
          </p:cNvSpPr>
          <p:nvPr>
            <p:ph idx="1"/>
          </p:nvPr>
        </p:nvSpPr>
        <p:spPr/>
        <p:txBody>
          <a:bodyPr vert="horz" lIns="91440" tIns="45720" rIns="91440" bIns="45720" rtlCol="0" anchor="t">
            <a:normAutofit/>
          </a:bodyPr>
          <a:lstStyle/>
          <a:p>
            <a:pPr marL="114300" indent="0">
              <a:buNone/>
            </a:pPr>
            <a:endParaRPr lang="en-GB" sz="2000" dirty="0"/>
          </a:p>
          <a:p>
            <a:pPr marL="114300" indent="0">
              <a:buNone/>
            </a:pPr>
            <a:r>
              <a:rPr lang="en-GB" sz="2000" u="sng" dirty="0"/>
              <a:t>Head of English</a:t>
            </a:r>
          </a:p>
          <a:p>
            <a:pPr marL="114300" indent="0">
              <a:buNone/>
            </a:pPr>
            <a:r>
              <a:rPr lang="en-GB" sz="2000" dirty="0"/>
              <a:t>Mrs Baldwin – </a:t>
            </a:r>
            <a:r>
              <a:rPr lang="en-GB" sz="2000" dirty="0">
                <a:hlinkClick r:id="rId2"/>
              </a:rPr>
              <a:t>cbaldwin@blackminster.worcs.sch.uk</a:t>
            </a:r>
            <a:endParaRPr lang="en-GB" sz="2000" dirty="0"/>
          </a:p>
          <a:p>
            <a:pPr marL="114300" indent="0">
              <a:buNone/>
            </a:pPr>
            <a:endParaRPr lang="en-GB" sz="2000" dirty="0"/>
          </a:p>
          <a:p>
            <a:pPr marL="114300" indent="0">
              <a:buNone/>
            </a:pPr>
            <a:r>
              <a:rPr lang="en-GB" sz="2000" u="sng" dirty="0"/>
              <a:t>Head of Maths </a:t>
            </a:r>
          </a:p>
          <a:p>
            <a:pPr marL="114300" indent="0">
              <a:buNone/>
            </a:pPr>
            <a:r>
              <a:rPr lang="en-GB" sz="2000" dirty="0"/>
              <a:t>Mrs Adkins – </a:t>
            </a:r>
            <a:r>
              <a:rPr lang="en-GB" sz="2000" dirty="0" err="1"/>
              <a:t>radkins</a:t>
            </a:r>
            <a:r>
              <a:rPr lang="en-GB" sz="2000" dirty="0">
                <a:hlinkClick r:id="rId3"/>
              </a:rPr>
              <a:t>@blackminster.worcs.sch.uk</a:t>
            </a:r>
            <a:endParaRPr lang="en-GB" sz="2000" dirty="0"/>
          </a:p>
          <a:p>
            <a:pPr marL="114300" indent="0">
              <a:buNone/>
            </a:pPr>
            <a:endParaRPr lang="en-GB" sz="2000" dirty="0"/>
          </a:p>
          <a:p>
            <a:pPr marL="114300" indent="0">
              <a:buNone/>
            </a:pPr>
            <a:r>
              <a:rPr lang="en-GB" sz="2000" u="sng" dirty="0"/>
              <a:t>SENCO</a:t>
            </a:r>
          </a:p>
          <a:p>
            <a:pPr marL="114300" indent="0">
              <a:buNone/>
            </a:pPr>
            <a:r>
              <a:rPr lang="en-GB" sz="2000" dirty="0"/>
              <a:t>Miss Lewis – </a:t>
            </a:r>
            <a:r>
              <a:rPr lang="en-GB" sz="2000" dirty="0" err="1"/>
              <a:t>mlewis</a:t>
            </a:r>
            <a:r>
              <a:rPr lang="en-GB" sz="2000" dirty="0">
                <a:hlinkClick r:id="rId4"/>
              </a:rPr>
              <a:t>@blackminster.worcs.sch.uk</a:t>
            </a:r>
            <a:endParaRPr lang="en-GB" sz="2000" dirty="0"/>
          </a:p>
          <a:p>
            <a:pPr marL="114300" indent="0">
              <a:buNone/>
            </a:pPr>
            <a:endParaRPr lang="en-GB" sz="2000" dirty="0"/>
          </a:p>
          <a:p>
            <a:pPr marL="114300" indent="0">
              <a:buNone/>
            </a:pPr>
            <a:r>
              <a:rPr lang="en-GB" sz="2000" u="sng" dirty="0"/>
              <a:t>Headteacher</a:t>
            </a:r>
          </a:p>
          <a:p>
            <a:pPr marL="114300" indent="0">
              <a:buNone/>
            </a:pPr>
            <a:r>
              <a:rPr lang="en-GB" sz="2000" dirty="0"/>
              <a:t>Ms McQuone – </a:t>
            </a:r>
            <a:r>
              <a:rPr lang="en-GB" sz="2000" dirty="0">
                <a:hlinkClick r:id="rId5"/>
              </a:rPr>
              <a:t>lmcquone@blackminster.worcs.sch.uk</a:t>
            </a:r>
            <a:endParaRPr lang="en-GB" sz="2000" dirty="0"/>
          </a:p>
          <a:p>
            <a:pPr marL="114300" indent="0">
              <a:buNone/>
            </a:pPr>
            <a:endParaRPr lang="en-GB" sz="2000" dirty="0"/>
          </a:p>
          <a:p>
            <a:pPr marL="114300" indent="0">
              <a:buNone/>
            </a:pPr>
            <a:endParaRPr lang="en-GB" dirty="0"/>
          </a:p>
          <a:p>
            <a:pPr marL="114300" indent="0">
              <a:buNone/>
            </a:pPr>
            <a:endParaRPr lang="en-GB" dirty="0"/>
          </a:p>
        </p:txBody>
      </p:sp>
    </p:spTree>
    <p:extLst>
      <p:ext uri="{BB962C8B-B14F-4D97-AF65-F5344CB8AC3E}">
        <p14:creationId xmlns:p14="http://schemas.microsoft.com/office/powerpoint/2010/main" val="4137891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6F51B-1417-75C2-27A3-2A681CD24CE8}"/>
              </a:ext>
            </a:extLst>
          </p:cNvPr>
          <p:cNvSpPr>
            <a:spLocks noGrp="1"/>
          </p:cNvSpPr>
          <p:nvPr>
            <p:ph type="title"/>
          </p:nvPr>
        </p:nvSpPr>
        <p:spPr/>
        <p:txBody>
          <a:bodyPr/>
          <a:lstStyle/>
          <a:p>
            <a:r>
              <a:rPr lang="en-GB" dirty="0">
                <a:ea typeface="Cambria"/>
              </a:rPr>
              <a:t>Writing</a:t>
            </a:r>
            <a:endParaRPr lang="en-GB" dirty="0"/>
          </a:p>
        </p:txBody>
      </p:sp>
      <p:sp>
        <p:nvSpPr>
          <p:cNvPr id="3" name="Content Placeholder 2">
            <a:extLst>
              <a:ext uri="{FF2B5EF4-FFF2-40B4-BE49-F238E27FC236}">
                <a16:creationId xmlns:a16="http://schemas.microsoft.com/office/drawing/2014/main" id="{A74CDB6A-3997-9F5D-086A-3652D7626124}"/>
              </a:ext>
            </a:extLst>
          </p:cNvPr>
          <p:cNvSpPr>
            <a:spLocks noGrp="1"/>
          </p:cNvSpPr>
          <p:nvPr>
            <p:ph idx="1"/>
          </p:nvPr>
        </p:nvSpPr>
        <p:spPr/>
        <p:txBody>
          <a:bodyPr vert="horz" lIns="91440" tIns="45720" rIns="91440" bIns="45720" rtlCol="0" anchor="t">
            <a:normAutofit/>
          </a:bodyPr>
          <a:lstStyle/>
          <a:p>
            <a:r>
              <a:rPr lang="en-GB" dirty="0">
                <a:ea typeface="Calibri"/>
                <a:cs typeface="Calibri"/>
              </a:rPr>
              <a:t>No longer a SATs test</a:t>
            </a:r>
          </a:p>
          <a:p>
            <a:r>
              <a:rPr lang="en-GB" dirty="0">
                <a:ea typeface="Calibri"/>
                <a:cs typeface="Calibri"/>
              </a:rPr>
              <a:t>Teacher assessment judgement</a:t>
            </a:r>
          </a:p>
          <a:p>
            <a:r>
              <a:rPr lang="en-GB" dirty="0">
                <a:ea typeface="Calibri"/>
                <a:cs typeface="Calibri"/>
              </a:rPr>
              <a:t>Portfolio of a minimum of 6 </a:t>
            </a:r>
            <a:r>
              <a:rPr lang="en-GB" b="1" dirty="0">
                <a:ea typeface="Calibri"/>
                <a:cs typeface="Calibri"/>
              </a:rPr>
              <a:t>independent </a:t>
            </a:r>
            <a:r>
              <a:rPr lang="en-GB" dirty="0">
                <a:ea typeface="Calibri"/>
                <a:cs typeface="Calibri"/>
              </a:rPr>
              <a:t>pieces </a:t>
            </a:r>
          </a:p>
          <a:p>
            <a:r>
              <a:rPr lang="en-GB" dirty="0">
                <a:ea typeface="Calibri"/>
                <a:cs typeface="Calibri"/>
              </a:rPr>
              <a:t>Range of text types </a:t>
            </a:r>
          </a:p>
          <a:p>
            <a:r>
              <a:rPr lang="en-GB" dirty="0">
                <a:ea typeface="Calibri"/>
                <a:cs typeface="Calibri"/>
              </a:rPr>
              <a:t>Evidence of GPS knowledge used</a:t>
            </a:r>
          </a:p>
          <a:p>
            <a:r>
              <a:rPr lang="en-GB" dirty="0">
                <a:ea typeface="Calibri"/>
                <a:cs typeface="Calibri"/>
              </a:rPr>
              <a:t>Evidence of reading experience within </a:t>
            </a:r>
          </a:p>
          <a:p>
            <a:endParaRPr lang="en-GB" dirty="0">
              <a:ea typeface="Calibri"/>
              <a:cs typeface="Calibri"/>
            </a:endParaRPr>
          </a:p>
          <a:p>
            <a:r>
              <a:rPr lang="en-GB" dirty="0">
                <a:ea typeface="Calibri"/>
                <a:cs typeface="Calibri"/>
              </a:rPr>
              <a:t>Current English KOs for skills and knowledge </a:t>
            </a:r>
          </a:p>
          <a:p>
            <a:endParaRPr lang="en-GB" dirty="0">
              <a:ea typeface="Calibri"/>
              <a:cs typeface="Calibri"/>
            </a:endParaRPr>
          </a:p>
        </p:txBody>
      </p:sp>
    </p:spTree>
    <p:extLst>
      <p:ext uri="{BB962C8B-B14F-4D97-AF65-F5344CB8AC3E}">
        <p14:creationId xmlns:p14="http://schemas.microsoft.com/office/powerpoint/2010/main" val="2089750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446CC-3730-3EC4-0C16-DB515CE0E683}"/>
              </a:ext>
            </a:extLst>
          </p:cNvPr>
          <p:cNvSpPr>
            <a:spLocks noGrp="1"/>
          </p:cNvSpPr>
          <p:nvPr>
            <p:ph type="title"/>
          </p:nvPr>
        </p:nvSpPr>
        <p:spPr/>
        <p:txBody>
          <a:bodyPr/>
          <a:lstStyle/>
          <a:p>
            <a:r>
              <a:rPr lang="en-GB" dirty="0">
                <a:ea typeface="Cambria"/>
              </a:rPr>
              <a:t>Mock SATs week</a:t>
            </a:r>
            <a:endParaRPr lang="en-GB" dirty="0"/>
          </a:p>
        </p:txBody>
      </p:sp>
      <p:sp>
        <p:nvSpPr>
          <p:cNvPr id="3" name="Content Placeholder 2">
            <a:extLst>
              <a:ext uri="{FF2B5EF4-FFF2-40B4-BE49-F238E27FC236}">
                <a16:creationId xmlns:a16="http://schemas.microsoft.com/office/drawing/2014/main" id="{67436140-4233-8DA2-4124-8BAA27CBC70D}"/>
              </a:ext>
            </a:extLst>
          </p:cNvPr>
          <p:cNvSpPr>
            <a:spLocks noGrp="1"/>
          </p:cNvSpPr>
          <p:nvPr>
            <p:ph idx="1"/>
          </p:nvPr>
        </p:nvSpPr>
        <p:spPr/>
        <p:txBody>
          <a:bodyPr vert="horz" lIns="91440" tIns="45720" rIns="91440" bIns="45720" rtlCol="0" anchor="t">
            <a:normAutofit lnSpcReduction="10000"/>
          </a:bodyPr>
          <a:lstStyle/>
          <a:p>
            <a:pPr marL="114300" indent="0">
              <a:buNone/>
            </a:pPr>
            <a:r>
              <a:rPr lang="en-GB" dirty="0">
                <a:ea typeface="Calibri"/>
                <a:cs typeface="Calibri"/>
              </a:rPr>
              <a:t>You will be advised of the dates of Mock SATS week</a:t>
            </a:r>
          </a:p>
          <a:p>
            <a:pPr marL="114300" indent="0">
              <a:buNone/>
            </a:pPr>
            <a:r>
              <a:rPr lang="en-GB" b="1" dirty="0">
                <a:ea typeface="Calibri"/>
                <a:cs typeface="Calibri"/>
              </a:rPr>
              <a:t>8.25am</a:t>
            </a:r>
            <a:r>
              <a:rPr lang="en-GB" dirty="0">
                <a:ea typeface="Calibri"/>
                <a:cs typeface="Calibri"/>
              </a:rPr>
              <a:t> </a:t>
            </a:r>
          </a:p>
          <a:p>
            <a:r>
              <a:rPr lang="en-GB" dirty="0">
                <a:ea typeface="Calibri"/>
                <a:cs typeface="Calibri"/>
              </a:rPr>
              <a:t>Meet in the hall to register</a:t>
            </a:r>
          </a:p>
          <a:p>
            <a:r>
              <a:rPr lang="en-GB" dirty="0">
                <a:ea typeface="Calibri"/>
                <a:cs typeface="Calibri"/>
              </a:rPr>
              <a:t>Small snack and drink</a:t>
            </a:r>
          </a:p>
          <a:p>
            <a:r>
              <a:rPr lang="en-GB" dirty="0">
                <a:ea typeface="Calibri"/>
                <a:cs typeface="Calibri"/>
              </a:rPr>
              <a:t>Office care calls home</a:t>
            </a:r>
          </a:p>
          <a:p>
            <a:r>
              <a:rPr lang="en-GB" dirty="0">
                <a:ea typeface="Calibri"/>
                <a:cs typeface="Calibri"/>
              </a:rPr>
              <a:t>Toilets</a:t>
            </a:r>
          </a:p>
          <a:p>
            <a:r>
              <a:rPr lang="en-GB" dirty="0">
                <a:ea typeface="Calibri"/>
                <a:cs typeface="Calibri"/>
              </a:rPr>
              <a:t>Test reminders</a:t>
            </a:r>
            <a:endParaRPr lang="en-GB" dirty="0"/>
          </a:p>
          <a:p>
            <a:r>
              <a:rPr lang="en-GB" dirty="0">
                <a:ea typeface="Calibri"/>
                <a:cs typeface="Calibri"/>
              </a:rPr>
              <a:t>Move to testing spaces</a:t>
            </a:r>
          </a:p>
          <a:p>
            <a:pPr marL="114300" indent="0">
              <a:buNone/>
            </a:pPr>
            <a:endParaRPr lang="en-GB" dirty="0">
              <a:ea typeface="Calibri"/>
              <a:cs typeface="Calibri"/>
            </a:endParaRPr>
          </a:p>
          <a:p>
            <a:pPr marL="114300" indent="0">
              <a:buNone/>
            </a:pPr>
            <a:r>
              <a:rPr lang="en-GB" b="1" dirty="0">
                <a:ea typeface="Calibri"/>
                <a:cs typeface="Calibri"/>
              </a:rPr>
              <a:t>10.40am</a:t>
            </a:r>
            <a:r>
              <a:rPr lang="en-GB" dirty="0">
                <a:ea typeface="Calibri"/>
                <a:cs typeface="Calibri"/>
              </a:rPr>
              <a:t> Break time</a:t>
            </a:r>
          </a:p>
          <a:p>
            <a:pPr marL="114300" indent="0">
              <a:buNone/>
            </a:pPr>
            <a:r>
              <a:rPr lang="en-GB" b="1" dirty="0">
                <a:ea typeface="Calibri"/>
                <a:cs typeface="Calibri"/>
              </a:rPr>
              <a:t>11am </a:t>
            </a:r>
            <a:r>
              <a:rPr lang="en-GB" dirty="0">
                <a:ea typeface="Calibri"/>
                <a:cs typeface="Calibri"/>
              </a:rPr>
              <a:t>Normal lessons</a:t>
            </a:r>
          </a:p>
        </p:txBody>
      </p:sp>
    </p:spTree>
    <p:extLst>
      <p:ext uri="{BB962C8B-B14F-4D97-AF65-F5344CB8AC3E}">
        <p14:creationId xmlns:p14="http://schemas.microsoft.com/office/powerpoint/2010/main" val="1628429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9D545-32C8-421A-9707-5287D626D60D}"/>
              </a:ext>
            </a:extLst>
          </p:cNvPr>
          <p:cNvSpPr>
            <a:spLocks noGrp="1"/>
          </p:cNvSpPr>
          <p:nvPr>
            <p:ph type="title"/>
          </p:nvPr>
        </p:nvSpPr>
        <p:spPr/>
        <p:txBody>
          <a:bodyPr/>
          <a:lstStyle/>
          <a:p>
            <a:r>
              <a:rPr lang="en-US" dirty="0"/>
              <a:t>Grammar, punctuation and spelling (GPS)</a:t>
            </a:r>
            <a:endParaRPr lang="en-GB" dirty="0"/>
          </a:p>
        </p:txBody>
      </p:sp>
      <p:sp>
        <p:nvSpPr>
          <p:cNvPr id="3" name="Content Placeholder 2">
            <a:extLst>
              <a:ext uri="{FF2B5EF4-FFF2-40B4-BE49-F238E27FC236}">
                <a16:creationId xmlns:a16="http://schemas.microsoft.com/office/drawing/2014/main" id="{06B3C9D1-CCF4-457D-9AAA-AA259BB9D5F1}"/>
              </a:ext>
            </a:extLst>
          </p:cNvPr>
          <p:cNvSpPr>
            <a:spLocks noGrp="1"/>
          </p:cNvSpPr>
          <p:nvPr>
            <p:ph idx="1"/>
          </p:nvPr>
        </p:nvSpPr>
        <p:spPr/>
        <p:txBody>
          <a:bodyPr vert="horz" lIns="91440" tIns="45720" rIns="91440" bIns="45720" rtlCol="0" anchor="t">
            <a:normAutofit lnSpcReduction="10000"/>
          </a:bodyPr>
          <a:lstStyle/>
          <a:p>
            <a:r>
              <a:rPr lang="en-GB" dirty="0">
                <a:latin typeface="Arial"/>
                <a:cs typeface="Arial"/>
              </a:rPr>
              <a:t>Grammar, Punctuation and Spelling is made up of two papers which will take place on </a:t>
            </a:r>
            <a:r>
              <a:rPr lang="en-GB" b="1" dirty="0">
                <a:latin typeface="Arial"/>
                <a:cs typeface="Arial"/>
              </a:rPr>
              <a:t>Monday 11</a:t>
            </a:r>
            <a:r>
              <a:rPr lang="en-GB" b="1" baseline="30000" dirty="0">
                <a:latin typeface="Arial"/>
                <a:cs typeface="Arial"/>
              </a:rPr>
              <a:t>th</a:t>
            </a:r>
            <a:r>
              <a:rPr lang="en-GB" b="1" dirty="0">
                <a:latin typeface="Arial"/>
                <a:cs typeface="Arial"/>
              </a:rPr>
              <a:t> May</a:t>
            </a:r>
            <a:r>
              <a:rPr lang="en-GB" dirty="0">
                <a:latin typeface="Arial"/>
                <a:cs typeface="Arial"/>
              </a:rPr>
              <a:t>:</a:t>
            </a:r>
          </a:p>
          <a:p>
            <a:endParaRPr lang="en-GB" dirty="0">
              <a:latin typeface="Arial" panose="020B0604020202020204" pitchFamily="34" charset="0"/>
              <a:cs typeface="Arial" panose="020B0604020202020204" pitchFamily="34" charset="0"/>
            </a:endParaRPr>
          </a:p>
          <a:p>
            <a:pPr marL="285750" indent="-285750"/>
            <a:r>
              <a:rPr lang="en-GB" dirty="0">
                <a:latin typeface="Arial" panose="020B0604020202020204" pitchFamily="34" charset="0"/>
                <a:cs typeface="Arial" panose="020B0604020202020204" pitchFamily="34" charset="0"/>
              </a:rPr>
              <a:t>Paper 1 is the longer paper lasting 45 minutes, </a:t>
            </a:r>
            <a:r>
              <a:rPr lang="en-GB" b="1" dirty="0">
                <a:latin typeface="Arial" panose="020B0604020202020204" pitchFamily="34" charset="0"/>
                <a:cs typeface="Arial" panose="020B0604020202020204" pitchFamily="34" charset="0"/>
              </a:rPr>
              <a:t>children will be tested on grammar, punctuation and spelling generally</a:t>
            </a:r>
            <a:r>
              <a:rPr lang="en-GB" dirty="0">
                <a:latin typeface="Arial" panose="020B0604020202020204" pitchFamily="34" charset="0"/>
                <a:cs typeface="Arial" panose="020B0604020202020204" pitchFamily="34" charset="0"/>
              </a:rPr>
              <a:t>;</a:t>
            </a:r>
          </a:p>
          <a:p>
            <a:pPr marL="285750" indent="-285750"/>
            <a:endParaRPr lang="en-GB" dirty="0">
              <a:latin typeface="Arial" panose="020B0604020202020204" pitchFamily="34" charset="0"/>
              <a:cs typeface="Arial" panose="020B0604020202020204" pitchFamily="34" charset="0"/>
            </a:endParaRPr>
          </a:p>
          <a:p>
            <a:pPr marL="285750" indent="-285750"/>
            <a:r>
              <a:rPr lang="en-GB" dirty="0">
                <a:latin typeface="Arial" panose="020B0604020202020204" pitchFamily="34" charset="0"/>
                <a:cs typeface="Arial" panose="020B0604020202020204" pitchFamily="34" charset="0"/>
              </a:rPr>
              <a:t>Paper 2 is a shorter paper lasting 15 minutes, where </a:t>
            </a:r>
            <a:r>
              <a:rPr lang="en-GB" b="1" dirty="0">
                <a:latin typeface="Arial" panose="020B0604020202020204" pitchFamily="34" charset="0"/>
                <a:cs typeface="Arial" panose="020B0604020202020204" pitchFamily="34" charset="0"/>
              </a:rPr>
              <a:t>children will be tested on spelling only</a:t>
            </a:r>
            <a:r>
              <a:rPr lang="en-GB" dirty="0">
                <a:latin typeface="Arial" panose="020B0604020202020204" pitchFamily="34" charset="0"/>
                <a:cs typeface="Arial" panose="020B0604020202020204" pitchFamily="34" charset="0"/>
              </a:rPr>
              <a:t> – they are asked to fill in a blank within a sentence, attempting to spell out the spelling word in context correctly. </a:t>
            </a:r>
          </a:p>
          <a:p>
            <a:endParaRPr lang="en-GB" dirty="0"/>
          </a:p>
        </p:txBody>
      </p:sp>
    </p:spTree>
    <p:extLst>
      <p:ext uri="{BB962C8B-B14F-4D97-AF65-F5344CB8AC3E}">
        <p14:creationId xmlns:p14="http://schemas.microsoft.com/office/powerpoint/2010/main" val="4013223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CA0A1-0F81-4728-9C6D-926DBDF30F98}"/>
              </a:ext>
            </a:extLst>
          </p:cNvPr>
          <p:cNvSpPr>
            <a:spLocks noGrp="1"/>
          </p:cNvSpPr>
          <p:nvPr>
            <p:ph type="title"/>
          </p:nvPr>
        </p:nvSpPr>
        <p:spPr/>
        <p:txBody>
          <a:bodyPr/>
          <a:lstStyle/>
          <a:p>
            <a:r>
              <a:rPr lang="en-US" dirty="0"/>
              <a:t>GPS paper 1</a:t>
            </a:r>
            <a:endParaRPr lang="en-GB" dirty="0"/>
          </a:p>
        </p:txBody>
      </p:sp>
      <p:sp>
        <p:nvSpPr>
          <p:cNvPr id="3" name="Content Placeholder 2">
            <a:extLst>
              <a:ext uri="{FF2B5EF4-FFF2-40B4-BE49-F238E27FC236}">
                <a16:creationId xmlns:a16="http://schemas.microsoft.com/office/drawing/2014/main" id="{823C8B86-BDB1-42DC-95D6-DD67046D1A9D}"/>
              </a:ext>
            </a:extLst>
          </p:cNvPr>
          <p:cNvSpPr>
            <a:spLocks noGrp="1"/>
          </p:cNvSpPr>
          <p:nvPr>
            <p:ph idx="1"/>
          </p:nvPr>
        </p:nvSpPr>
        <p:spPr/>
        <p:txBody>
          <a:bodyPr>
            <a:normAutofit fontScale="92500" lnSpcReduction="20000"/>
          </a:bodyPr>
          <a:lstStyle/>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Grammar, Punctuation and Spelling (Paper 1) </a:t>
            </a:r>
            <a:r>
              <a:rPr lang="en-US" dirty="0">
                <a:latin typeface="Arial" panose="020B0604020202020204" pitchFamily="34" charset="0"/>
                <a:cs typeface="Arial" panose="020B0604020202020204" pitchFamily="34" charset="0"/>
              </a:rPr>
              <a:t>focuses on the following areas:  </a:t>
            </a:r>
            <a:br>
              <a:rPr lang="en-US" dirty="0">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Grammatical terms/word classes; </a:t>
            </a:r>
            <a:br>
              <a:rPr lang="en-US" dirty="0">
                <a:solidFill>
                  <a:srgbClr val="388CDA"/>
                </a:solidFill>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Functions of sentences;</a:t>
            </a:r>
            <a:br>
              <a:rPr lang="en-US" dirty="0">
                <a:solidFill>
                  <a:srgbClr val="388CDA"/>
                </a:solidFill>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Combining words, phrases and clauses; </a:t>
            </a:r>
            <a:br>
              <a:rPr lang="en-US" dirty="0">
                <a:solidFill>
                  <a:srgbClr val="388CDA"/>
                </a:solidFill>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Verb forms, tenses and consistency; </a:t>
            </a:r>
            <a:br>
              <a:rPr lang="en-US" dirty="0">
                <a:solidFill>
                  <a:srgbClr val="388CDA"/>
                </a:solidFill>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Punctuation; </a:t>
            </a:r>
            <a:br>
              <a:rPr lang="en-US" dirty="0">
                <a:solidFill>
                  <a:srgbClr val="388CDA"/>
                </a:solidFill>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Vocabulary;</a:t>
            </a:r>
            <a:br>
              <a:rPr lang="en-US" dirty="0">
                <a:solidFill>
                  <a:srgbClr val="388CDA"/>
                </a:solidFill>
                <a:latin typeface="Arial" panose="020B0604020202020204" pitchFamily="34" charset="0"/>
                <a:cs typeface="Arial" panose="020B0604020202020204" pitchFamily="34" charset="0"/>
              </a:rPr>
            </a:br>
            <a:r>
              <a:rPr lang="en-US" dirty="0">
                <a:solidFill>
                  <a:srgbClr val="388CDA"/>
                </a:solidFill>
                <a:latin typeface="Arial" panose="020B0604020202020204" pitchFamily="34" charset="0"/>
                <a:cs typeface="Arial" panose="020B0604020202020204" pitchFamily="34" charset="0"/>
              </a:rPr>
              <a:t>- Standard English and formality.</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Grammar, Punctuation and Spelling (Paper 1) requires </a:t>
            </a:r>
            <a:r>
              <a:rPr lang="en-US" dirty="0">
                <a:latin typeface="Arial" panose="020B0604020202020204" pitchFamily="34" charset="0"/>
                <a:cs typeface="Arial" panose="020B0604020202020204" pitchFamily="34" charset="0"/>
              </a:rPr>
              <a:t>a range of answer types such as circling missing capital letters, multiple choice questions, one-word answers, but </a:t>
            </a:r>
            <a:r>
              <a:rPr lang="en-US" b="1" dirty="0">
                <a:latin typeface="Arial" panose="020B0604020202020204" pitchFamily="34" charset="0"/>
                <a:cs typeface="Arial" panose="020B0604020202020204" pitchFamily="34" charset="0"/>
              </a:rPr>
              <a:t>does not require longer formal answers</a:t>
            </a:r>
            <a:r>
              <a:rPr lang="en-US" dirty="0">
                <a:latin typeface="Arial" panose="020B0604020202020204" pitchFamily="34" charset="0"/>
                <a:cs typeface="Arial" panose="020B0604020202020204" pitchFamily="34" charset="0"/>
              </a:rPr>
              <a:t>. </a:t>
            </a:r>
          </a:p>
          <a:p>
            <a:endParaRPr lang="en-GB" dirty="0"/>
          </a:p>
        </p:txBody>
      </p:sp>
    </p:spTree>
    <p:extLst>
      <p:ext uri="{BB962C8B-B14F-4D97-AF65-F5344CB8AC3E}">
        <p14:creationId xmlns:p14="http://schemas.microsoft.com/office/powerpoint/2010/main" val="37111812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mp;B Feder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2daea6d-f2d1-4a95-b13b-a7a9a0931f08">
      <Terms xmlns="http://schemas.microsoft.com/office/infopath/2007/PartnerControls"/>
    </lcf76f155ced4ddcb4097134ff3c332f>
    <TaxCatchAll xmlns="1fe71b38-4c22-41f3-a5e2-16b6098c794f" xsi:nil="true"/>
    <Email xmlns="42daea6d-f2d1-4a95-b13b-a7a9a0931f08">soph.grinnell@gmail.com</Emai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4A58343D77D964D875FC3843AFE720B" ma:contentTypeVersion="18" ma:contentTypeDescription="Create a new document." ma:contentTypeScope="" ma:versionID="6cd5efd371258de30418e157aa665a23">
  <xsd:schema xmlns:xsd="http://www.w3.org/2001/XMLSchema" xmlns:xs="http://www.w3.org/2001/XMLSchema" xmlns:p="http://schemas.microsoft.com/office/2006/metadata/properties" xmlns:ns2="42daea6d-f2d1-4a95-b13b-a7a9a0931f08" xmlns:ns3="1fe71b38-4c22-41f3-a5e2-16b6098c794f" targetNamespace="http://schemas.microsoft.com/office/2006/metadata/properties" ma:root="true" ma:fieldsID="a5ab03d9f6f24e705226177cb744b433" ns2:_="" ns3:_="">
    <xsd:import namespace="42daea6d-f2d1-4a95-b13b-a7a9a0931f08"/>
    <xsd:import namespace="1fe71b38-4c22-41f3-a5e2-16b6098c794f"/>
    <xsd:element name="properties">
      <xsd:complexType>
        <xsd:sequence>
          <xsd:element name="documentManagement">
            <xsd:complexType>
              <xsd:all>
                <xsd:element ref="ns2:Email" minOccurs="0"/>
                <xsd:element ref="ns3:SharedWithUsers" minOccurs="0"/>
                <xsd:element ref="ns3:SharedWithDetails"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daea6d-f2d1-4a95-b13b-a7a9a0931f08" elementFormDefault="qualified">
    <xsd:import namespace="http://schemas.microsoft.com/office/2006/documentManagement/types"/>
    <xsd:import namespace="http://schemas.microsoft.com/office/infopath/2007/PartnerControls"/>
    <xsd:element name="Email" ma:index="3" nillable="true" ma:displayName="Email" ma:default="soph.grinnell@gmail.com" ma:format="Dropdown" ma:internalName="Email"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17e481d7-7782-4f96-ae4e-d87b54115b19"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hidden="true" ma:internalName="MediaServiceOCR" ma:readOnly="true">
      <xsd:simpleType>
        <xsd:restriction base="dms:Note"/>
      </xsd:simpleType>
    </xsd:element>
    <xsd:element name="MediaServiceLocation" ma:index="22" nillable="true" ma:displayName="Location" ma:description="" ma:hidden="true"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fe71b38-4c22-41f3-a5e2-16b6098c794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20" nillable="true" ma:displayName="Taxonomy Catch All Column" ma:hidden="true" ma:list="{5943b01a-9e86-478f-a4be-5d5cca57663a}" ma:internalName="TaxCatchAll" ma:readOnly="false" ma:showField="CatchAllData" ma:web="1fe71b38-4c22-41f3-a5e2-16b6098c79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CA1AF5-EC0F-492B-BC7A-24443093D494}">
  <ds:schemaRefs>
    <ds:schemaRef ds:uri="http://schemas.microsoft.com/office/2006/metadata/properties"/>
    <ds:schemaRef ds:uri="http://purl.org/dc/terms/"/>
    <ds:schemaRef ds:uri="http://schemas.microsoft.com/office/2006/documentManagement/types"/>
    <ds:schemaRef ds:uri="http://schemas.microsoft.com/office/infopath/2007/PartnerControls"/>
    <ds:schemaRef ds:uri="42daea6d-f2d1-4a95-b13b-a7a9a0931f08"/>
    <ds:schemaRef ds:uri="http://schemas.openxmlformats.org/package/2006/metadata/core-properties"/>
    <ds:schemaRef ds:uri="http://purl.org/dc/elements/1.1/"/>
    <ds:schemaRef ds:uri="1fe71b38-4c22-41f3-a5e2-16b6098c794f"/>
    <ds:schemaRef ds:uri="http://www.w3.org/XML/1998/namespace"/>
    <ds:schemaRef ds:uri="http://purl.org/dc/dcmitype/"/>
  </ds:schemaRefs>
</ds:datastoreItem>
</file>

<file path=customXml/itemProps2.xml><?xml version="1.0" encoding="utf-8"?>
<ds:datastoreItem xmlns:ds="http://schemas.openxmlformats.org/officeDocument/2006/customXml" ds:itemID="{849C2689-6E5A-48A6-AC32-04292DB31CB0}">
  <ds:schemaRefs>
    <ds:schemaRef ds:uri="http://schemas.microsoft.com/sharepoint/v3/contenttype/forms"/>
  </ds:schemaRefs>
</ds:datastoreItem>
</file>

<file path=customXml/itemProps3.xml><?xml version="1.0" encoding="utf-8"?>
<ds:datastoreItem xmlns:ds="http://schemas.openxmlformats.org/officeDocument/2006/customXml" ds:itemID="{0558D9F8-6569-4C7E-88FA-033F13FA0D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daea6d-f2d1-4a95-b13b-a7a9a0931f08"/>
    <ds:schemaRef ds:uri="1fe71b38-4c22-41f3-a5e2-16b6098c79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ARC of Excellence June 2018</Template>
  <TotalTime>14677</TotalTime>
  <Words>2732</Words>
  <Application>Microsoft Office PowerPoint</Application>
  <PresentationFormat>On-screen Show (4:3)</PresentationFormat>
  <Paragraphs>314</Paragraphs>
  <Slides>51</Slides>
  <Notes>47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Arial </vt:lpstr>
      <vt:lpstr>Calibri</vt:lpstr>
      <vt:lpstr>Cambria</vt:lpstr>
      <vt:lpstr>Courier New</vt:lpstr>
      <vt:lpstr>P&amp;B Federation Template</vt:lpstr>
      <vt:lpstr>Key Stage 2 SATs </vt:lpstr>
      <vt:lpstr>What are the SATs?</vt:lpstr>
      <vt:lpstr>When do SATs happen?</vt:lpstr>
      <vt:lpstr>Special arrangements</vt:lpstr>
      <vt:lpstr>What results are reported?</vt:lpstr>
      <vt:lpstr>Writing</vt:lpstr>
      <vt:lpstr>Mock SATs week</vt:lpstr>
      <vt:lpstr>Grammar, punctuation and spelling (GPS)</vt:lpstr>
      <vt:lpstr>GPS paper 1</vt:lpstr>
      <vt:lpstr>Examples….</vt:lpstr>
      <vt:lpstr>PowerPoint Presentation</vt:lpstr>
      <vt:lpstr>PowerPoint Presentation</vt:lpstr>
      <vt:lpstr>PowerPoint Presentation</vt:lpstr>
      <vt:lpstr>GPS paper 2 - spelling</vt:lpstr>
      <vt:lpstr>Reading</vt:lpstr>
      <vt:lpstr>PowerPoint Presentation</vt:lpstr>
      <vt:lpstr>PowerPoint Presentation</vt:lpstr>
      <vt:lpstr>Examples…</vt:lpstr>
      <vt:lpstr>PowerPoint Presentation</vt:lpstr>
      <vt:lpstr>PowerPoint Presentation</vt:lpstr>
      <vt:lpstr>PowerPoint Presentation</vt:lpstr>
      <vt:lpstr>Hints and tips…</vt:lpstr>
      <vt:lpstr>PowerPoint Presentation</vt:lpstr>
      <vt:lpstr>PowerPoint Presentation</vt:lpstr>
      <vt:lpstr>PowerPoint Presentation</vt:lpstr>
      <vt:lpstr>Maths 1 - arithmetic</vt:lpstr>
      <vt:lpstr>Example questions</vt:lpstr>
      <vt:lpstr>PowerPoint Presentation</vt:lpstr>
      <vt:lpstr>PowerPoint Presentation</vt:lpstr>
      <vt:lpstr>PowerPoint Presentation</vt:lpstr>
      <vt:lpstr>Maths 2 and 3 - reasoning</vt:lpstr>
      <vt:lpstr>Example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Extra support for all </vt:lpstr>
      <vt:lpstr>How can I support my child? </vt:lpstr>
      <vt:lpstr>PowerPoint Presentation</vt:lpstr>
      <vt:lpstr>Remember about SATS….</vt:lpstr>
      <vt:lpstr>What should I do if I’m worried about my child?</vt:lpstr>
      <vt:lpstr>Steps to take….</vt:lpstr>
      <vt:lpstr>Advice for Year 6 students</vt:lpstr>
      <vt:lpstr>PowerPoint Presentation</vt:lpstr>
      <vt:lpstr>Useful contacts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Sparky Teaching</dc:creator>
  <cp:lastModifiedBy>Office</cp:lastModifiedBy>
  <cp:revision>703</cp:revision>
  <dcterms:created xsi:type="dcterms:W3CDTF">2018-09-08T23:27:11Z</dcterms:created>
  <dcterms:modified xsi:type="dcterms:W3CDTF">2026-06-02T13:59:05Z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0x01010024A58343D77D964D875FC3843AFE720B</vt:lpwstr>
  </property>
  <property fmtid="{D5CDD505-2E9C-101B-9397-08002B2CF9AE}" pid="3" name="MediaServiceImageTags">
    <vt:lpwstr/>
  </property>
</Properties>
</file>